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3520D-833A-4FFE-96CB-A4F5EC379A79}" type="datetimeFigureOut">
              <a:rPr lang="fr-FR" smtClean="0"/>
              <a:t>19/02/2019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14C5C-C6B3-4C03-8830-5B5D87832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52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78895"/>
            <a:ext cx="9144000" cy="840331"/>
          </a:xfrm>
        </p:spPr>
        <p:txBody>
          <a:bodyPr anchor="ctr">
            <a:normAutofit/>
          </a:bodyPr>
          <a:lstStyle>
            <a:lvl1pPr algn="ctr">
              <a:defRPr sz="4400">
                <a:latin typeface="Archive" panose="0200050604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400750"/>
            <a:ext cx="9144000" cy="10412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0"/>
            <a:ext cx="12192000" cy="1796902"/>
            <a:chOff x="0" y="0"/>
            <a:chExt cx="12192000" cy="179690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1796902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049" y="165151"/>
              <a:ext cx="2724841" cy="138225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79101" t="8702" r="2747" b="68166"/>
            <a:stretch/>
          </p:blipFill>
          <p:spPr>
            <a:xfrm>
              <a:off x="9744162" y="542526"/>
              <a:ext cx="2295437" cy="7118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40817" y="292921"/>
              <a:ext cx="783403" cy="698546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0983" y="642194"/>
              <a:ext cx="6769052" cy="647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 smtClean="0">
                  <a:solidFill>
                    <a:schemeClr val="tx1"/>
                  </a:solidFill>
                  <a:latin typeface="Archive" panose="02000506040000020004" pitchFamily="50" charset="0"/>
                </a:rPr>
                <a:t>LE NOUVEAU Lycée général et technologique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l="9610" t="8702" r="77609" b="62724"/>
            <a:stretch/>
          </p:blipFill>
          <p:spPr>
            <a:xfrm>
              <a:off x="222457" y="51768"/>
              <a:ext cx="1036515" cy="563910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21" y="5564778"/>
            <a:ext cx="1825557" cy="9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2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52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/>
          <a:srcRect l="1" r="3544"/>
          <a:stretch/>
        </p:blipFill>
        <p:spPr>
          <a:xfrm>
            <a:off x="11339338" y="-594"/>
            <a:ext cx="852662" cy="6858594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 rot="16200000">
            <a:off x="10805960" y="5033246"/>
            <a:ext cx="2018846" cy="389590"/>
          </a:xfrm>
        </p:spPr>
        <p:txBody>
          <a:bodyPr anchor="ctr">
            <a:normAutofit/>
          </a:bodyPr>
          <a:lstStyle>
            <a:lvl1pPr algn="ctr">
              <a:defRPr sz="1100">
                <a:latin typeface="Archive" panose="0200050604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 rot="16200000">
            <a:off x="10238517" y="2469990"/>
            <a:ext cx="3107666" cy="3895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2681" y="618682"/>
            <a:ext cx="1618436" cy="6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23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66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8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9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73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sa.gov.cn/" TargetMode="External"/><Relationship Id="rId2" Type="http://schemas.openxmlformats.org/officeDocument/2006/relationships/hyperlink" Target="https://www.sciencesetavenir.fr/tag_theme/lune_5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9879" y="3788940"/>
            <a:ext cx="9144000" cy="1041251"/>
          </a:xfrm>
        </p:spPr>
        <p:txBody>
          <a:bodyPr/>
          <a:lstStyle/>
          <a:p>
            <a:r>
              <a:rPr lang="fr-FR" dirty="0" smtClean="0"/>
              <a:t>Enseignement de spécialité en classe de 1</a:t>
            </a:r>
            <a:r>
              <a:rPr lang="fr-FR" baseline="30000" dirty="0" smtClean="0"/>
              <a:t>ère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86" y="2454259"/>
            <a:ext cx="9144793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079782" y="2049302"/>
            <a:ext cx="7607060" cy="2565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 smtClean="0"/>
          </a:p>
          <a:p>
            <a:pPr algn="l"/>
            <a:r>
              <a:rPr lang="fr-FR" sz="2400" dirty="0" smtClean="0"/>
              <a:t>À travers le dialogue entre </a:t>
            </a:r>
            <a:r>
              <a:rPr lang="fr-FR" sz="2400" b="1" dirty="0" smtClean="0"/>
              <a:t>mondes anciens et monde moderne</a:t>
            </a:r>
          </a:p>
          <a:p>
            <a:pPr algn="l"/>
            <a:endParaRPr lang="fr-FR" sz="2400" dirty="0" smtClean="0"/>
          </a:p>
          <a:p>
            <a:pPr marL="630238" indent="-257175" algn="l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/>
              <a:t>Mieux se comprendre et se situer dans le monde</a:t>
            </a:r>
          </a:p>
          <a:p>
            <a:pPr marL="630238" indent="-257175" algn="l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/>
              <a:t>Développer sa culture générale, humaniste et citoyenne</a:t>
            </a:r>
          </a:p>
          <a:p>
            <a:pPr marL="630238" indent="-257175" algn="l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/>
              <a:t>Enrichir sa maîtrise de la langue à l’écrit et à l’oral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r="10641"/>
          <a:stretch/>
        </p:blipFill>
        <p:spPr>
          <a:xfrm>
            <a:off x="481449" y="2049302"/>
            <a:ext cx="2364340" cy="29568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852" y="2159026"/>
            <a:ext cx="554784" cy="33835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52" y="0"/>
            <a:ext cx="259712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rme en L 66"/>
          <p:cNvSpPr/>
          <p:nvPr/>
        </p:nvSpPr>
        <p:spPr>
          <a:xfrm rot="16200000" flipV="1">
            <a:off x="860758" y="1408598"/>
            <a:ext cx="309965" cy="971442"/>
          </a:xfrm>
          <a:prstGeom prst="corner">
            <a:avLst>
              <a:gd name="adj1" fmla="val 32540"/>
              <a:gd name="adj2" fmla="val 261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69636" y="411059"/>
            <a:ext cx="10591800" cy="1665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" kern="1200">
                <a:solidFill>
                  <a:schemeClr val="tx1"/>
                </a:solidFill>
                <a:latin typeface="Archive" panose="02000506040000020004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latin typeface="+mn-lt"/>
              </a:rPr>
              <a:t>À partir de </a:t>
            </a:r>
            <a:r>
              <a:rPr lang="fr-FR" sz="2800" b="1" dirty="0" smtClean="0">
                <a:latin typeface="+mn-lt"/>
              </a:rPr>
              <a:t>supports variés </a:t>
            </a:r>
            <a:r>
              <a:rPr lang="fr-FR" sz="2800" dirty="0" smtClean="0">
                <a:latin typeface="+mn-lt"/>
              </a:rPr>
              <a:t>(textes, œuvres artistiques, sources épigraphiques, papyrus, vestiges archéologiques…) et </a:t>
            </a:r>
            <a:r>
              <a:rPr lang="fr-FR" sz="2800" b="1" dirty="0" smtClean="0">
                <a:latin typeface="+mn-lt"/>
              </a:rPr>
              <a:t>d’époques différentes</a:t>
            </a:r>
            <a:r>
              <a:rPr lang="fr-FR" sz="2800" dirty="0" smtClean="0">
                <a:latin typeface="+mn-lt"/>
              </a:rPr>
              <a:t> (de l’Antiquité à l’époque contemporaine)</a:t>
            </a:r>
            <a:endParaRPr lang="fr-FR" sz="2800" dirty="0">
              <a:latin typeface="+mn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646272" y="2380890"/>
            <a:ext cx="7989436" cy="35056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1627281" y="2698226"/>
            <a:ext cx="5170910" cy="287096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1646272" y="2871313"/>
            <a:ext cx="2790350" cy="2524796"/>
          </a:xfrm>
          <a:prstGeom prst="ellipse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92430" y="3398577"/>
            <a:ext cx="256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Classe de Première: </a:t>
            </a:r>
            <a:r>
              <a:rPr lang="fr-FR" dirty="0" smtClean="0"/>
              <a:t>l’homme dans la cité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490849" y="2932424"/>
            <a:ext cx="243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Classe de Terminale</a:t>
            </a:r>
            <a:r>
              <a:rPr lang="fr-FR" dirty="0" smtClean="0"/>
              <a:t>: </a:t>
            </a:r>
          </a:p>
          <a:p>
            <a:pPr algn="ctr"/>
            <a:r>
              <a:rPr lang="fr-FR" dirty="0" smtClean="0"/>
              <a:t>l’homme dans l’univers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5252" y="3817471"/>
            <a:ext cx="2375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Classe de Seconde </a:t>
            </a:r>
            <a:r>
              <a:rPr lang="fr-FR" dirty="0">
                <a:solidFill>
                  <a:schemeClr val="bg1"/>
                </a:solidFill>
              </a:rPr>
              <a:t>: l’homme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850" y="2185621"/>
            <a:ext cx="55478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rme en L 66"/>
          <p:cNvSpPr/>
          <p:nvPr/>
        </p:nvSpPr>
        <p:spPr>
          <a:xfrm rot="16200000" flipV="1">
            <a:off x="817626" y="463184"/>
            <a:ext cx="309965" cy="971442"/>
          </a:xfrm>
          <a:prstGeom prst="corner">
            <a:avLst>
              <a:gd name="adj1" fmla="val 32540"/>
              <a:gd name="adj2" fmla="val 261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26503" y="100508"/>
            <a:ext cx="9837338" cy="848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" kern="1200">
                <a:solidFill>
                  <a:schemeClr val="tx1"/>
                </a:solidFill>
                <a:latin typeface="Archive" panose="02000506040000020004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+mn-lt"/>
              </a:rPr>
              <a:t>À titre d’exemple: l’homme et la découverte de l’univers </a:t>
            </a:r>
            <a:r>
              <a:rPr lang="fr-FR" sz="2800" dirty="0">
                <a:latin typeface="+mn-lt"/>
              </a:rPr>
              <a:t>(Programme de Terminale)</a:t>
            </a:r>
          </a:p>
        </p:txBody>
      </p:sp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028837"/>
              </p:ext>
            </p:extLst>
          </p:nvPr>
        </p:nvGraphicFramePr>
        <p:xfrm>
          <a:off x="1073484" y="1344202"/>
          <a:ext cx="9252336" cy="497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838">
                  <a:extLst>
                    <a:ext uri="{9D8B030D-6E8A-4147-A177-3AD203B41FA5}">
                      <a16:colId xmlns:a16="http://schemas.microsoft.com/office/drawing/2014/main" val="4215154345"/>
                    </a:ext>
                  </a:extLst>
                </a:gridCol>
                <a:gridCol w="2885074">
                  <a:extLst>
                    <a:ext uri="{9D8B030D-6E8A-4147-A177-3AD203B41FA5}">
                      <a16:colId xmlns:a16="http://schemas.microsoft.com/office/drawing/2014/main" val="1336887850"/>
                    </a:ext>
                  </a:extLst>
                </a:gridCol>
                <a:gridCol w="3338424">
                  <a:extLst>
                    <a:ext uri="{9D8B030D-6E8A-4147-A177-3AD203B41FA5}">
                      <a16:colId xmlns:a16="http://schemas.microsoft.com/office/drawing/2014/main" val="1432437137"/>
                    </a:ext>
                  </a:extLst>
                </a:gridCol>
              </a:tblGrid>
              <a:tr h="1158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Diogène </a:t>
                      </a:r>
                      <a:r>
                        <a:rPr lang="fr-FR" sz="1200" kern="150" dirty="0" err="1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Laërce</a:t>
                      </a:r>
                      <a:r>
                        <a:rPr lang="fr-FR" sz="1200" kern="15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, </a:t>
                      </a:r>
                      <a:r>
                        <a:rPr lang="fr-FR" sz="1200" i="1" kern="15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Vie et doctrine des philosophes de l’Antiquité</a:t>
                      </a:r>
                      <a:endParaRPr lang="fr-FR" sz="1200" kern="150" dirty="0" smtClean="0">
                        <a:solidFill>
                          <a:schemeClr val="bg1"/>
                        </a:solidFill>
                        <a:effectLst/>
                        <a:latin typeface="Liberation Serif"/>
                        <a:ea typeface="Arial Unicode MS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IIIe </a:t>
                      </a:r>
                      <a:r>
                        <a:rPr lang="fr-FR" sz="1200" kern="150" dirty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siècle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kern="15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Anaximandre VII</a:t>
                      </a:r>
                      <a:r>
                        <a:rPr lang="fr-FR" sz="1100" b="0" kern="150" baseline="3000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e</a:t>
                      </a:r>
                      <a:r>
                        <a:rPr lang="fr-FR" sz="1100" b="0" kern="15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-VI</a:t>
                      </a:r>
                      <a:r>
                        <a:rPr lang="fr-FR" sz="1100" b="0" kern="150" baseline="3000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e</a:t>
                      </a:r>
                      <a:r>
                        <a:rPr lang="fr-FR" sz="1100" b="0" kern="15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 siècle avant J-C:</a:t>
                      </a:r>
                      <a:r>
                        <a:rPr lang="fr-FR" sz="1100" b="0" kern="150" baseline="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 la naissance de l’astronomie comme science en occident et en Grèce.</a:t>
                      </a:r>
                      <a:endParaRPr lang="fr-FR" sz="1100" b="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Arial Unicode MS"/>
                        <a:cs typeface="Arial Unicode MS"/>
                      </a:endParaRPr>
                    </a:p>
                  </a:txBody>
                  <a:tcPr marL="34925" marR="34925" marT="34925" marB="349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Galilée, </a:t>
                      </a:r>
                      <a:r>
                        <a:rPr lang="fr-FR" sz="1200" i="1" kern="150" dirty="0" err="1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Sidereus</a:t>
                      </a:r>
                      <a:r>
                        <a:rPr lang="fr-FR" sz="1200" i="1" kern="150" dirty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1200" i="1" kern="150" dirty="0" err="1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Nuncius</a:t>
                      </a:r>
                      <a:endParaRPr lang="fr-FR" sz="12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Arial Unicode MS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i="1" kern="150" dirty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Le messager des étoiles</a:t>
                      </a:r>
                      <a:endParaRPr lang="fr-FR" sz="12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Arial Unicode MS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1610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kern="15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Les </a:t>
                      </a:r>
                      <a:r>
                        <a:rPr lang="fr-FR" sz="1100" b="0" kern="150" dirty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premières observations de la lune à l’aide d’une lunette </a:t>
                      </a:r>
                      <a:r>
                        <a:rPr lang="fr-FR" sz="1100" b="0" kern="150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astronomique rédigées en latin.</a:t>
                      </a:r>
                      <a:endParaRPr lang="fr-FR" sz="1100" b="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Arial Unicode MS"/>
                        <a:cs typeface="Arial Unicode MS"/>
                      </a:endParaRPr>
                    </a:p>
                  </a:txBody>
                  <a:tcPr marL="34925" marR="34925" marT="34925" marB="349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l’actualité:</a:t>
                      </a:r>
                      <a:r>
                        <a:rPr lang="fr-FR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Janvier 2019</a:t>
                      </a:r>
                      <a:endParaRPr lang="fr-FR" sz="12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879440"/>
                  </a:ext>
                </a:extLst>
              </a:tr>
              <a:tr h="3820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 </a:t>
                      </a:r>
                      <a:r>
                        <a:rPr lang="fr-FR" sz="1200" kern="150" dirty="0" smtClean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/>
                      </a:r>
                      <a:br>
                        <a:rPr lang="fr-FR" sz="1200" kern="150" dirty="0" smtClean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</a:br>
                      <a:r>
                        <a:rPr lang="fr-FR" sz="1200" b="1" kern="150" dirty="0" err="1" smtClean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Ἀν</a:t>
                      </a:r>
                      <a:r>
                        <a:rPr lang="fr-FR" sz="1200" b="1" kern="150" dirty="0" smtClean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αξίμανδρος</a:t>
                      </a:r>
                      <a:r>
                        <a:rPr lang="fr-FR" sz="1200" kern="150" dirty="0" smtClean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1200" kern="150" dirty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Πραξιάδου Μιλήσιος. </a:t>
                      </a:r>
                      <a:r>
                        <a:rPr lang="fr-FR" sz="1200" kern="150" dirty="0" err="1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Οὗτος</a:t>
                      </a:r>
                      <a:r>
                        <a:rPr lang="fr-FR" sz="1200" kern="150" dirty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1200" kern="150" dirty="0" err="1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ἔφ</a:t>
                      </a:r>
                      <a:r>
                        <a:rPr lang="fr-FR" sz="1200" kern="150" dirty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ασκεν ἀρχὴν καὶ στοιχεῖον τὸ ἄπειρον, οὐ διορίζων ἀέρα ἢ ὕδωρ ἢ ἄλλο τι</a:t>
                      </a:r>
                      <a:r>
                        <a:rPr lang="fr-FR" sz="1200" kern="150" dirty="0" smtClean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.(…). </a:t>
                      </a:r>
                      <a:r>
                        <a:rPr lang="fr-FR" sz="1200" kern="150" dirty="0" err="1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Μέσην</a:t>
                      </a:r>
                      <a:r>
                        <a:rPr lang="fr-FR" sz="1200" kern="150" dirty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1200" kern="150" dirty="0" err="1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τε</a:t>
                      </a:r>
                      <a:r>
                        <a:rPr lang="fr-FR" sz="1200" kern="150" dirty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1200" kern="150" dirty="0" err="1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τὴν</a:t>
                      </a:r>
                      <a:r>
                        <a:rPr lang="fr-FR" sz="1200" kern="150" dirty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1200" kern="150" dirty="0" err="1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γῆν</a:t>
                      </a:r>
                      <a:r>
                        <a:rPr lang="fr-FR" sz="1200" kern="150" dirty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1200" kern="150" dirty="0" err="1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κεῖσθ</a:t>
                      </a:r>
                      <a:r>
                        <a:rPr lang="fr-FR" sz="1200" kern="150" dirty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αι, κέντρου τάξιν ἐπέχουσαν, οὖσαν σφαιροειδῆ· </a:t>
                      </a:r>
                      <a:endParaRPr lang="fr-FR" sz="1200" kern="150" dirty="0" smtClean="0">
                        <a:effectLst/>
                        <a:latin typeface="Liberation Serif"/>
                        <a:ea typeface="Arial Unicode MS"/>
                        <a:cs typeface="Arial Unicode MS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50" dirty="0" err="1" smtClean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τήν</a:t>
                      </a:r>
                      <a:r>
                        <a:rPr lang="fr-FR" sz="1200" b="1" kern="150" dirty="0" smtClean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1200" b="1" kern="150" dirty="0">
                          <a:effectLst/>
                          <a:latin typeface="Liberation Serif"/>
                          <a:ea typeface="Arial Unicode MS"/>
                          <a:cs typeface="Arial Unicode MS"/>
                        </a:rPr>
                        <a:t>τε σελήνην ψευδοφαῆ, καὶ ἀπὸ ἡλίου φωτίζεσθαι· </a:t>
                      </a:r>
                      <a:endParaRPr lang="fr-FR" sz="1200" b="1" kern="150" dirty="0" smtClean="0">
                        <a:effectLst/>
                        <a:latin typeface="Liberation Serif"/>
                        <a:ea typeface="Arial Unicode MS"/>
                        <a:cs typeface="Arial Unicode MS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50" dirty="0" smtClean="0">
                          <a:solidFill>
                            <a:srgbClr val="330000"/>
                          </a:solidFill>
                          <a:effectLst/>
                          <a:latin typeface="Liberation Sans"/>
                          <a:ea typeface="Arial Unicode MS"/>
                          <a:cs typeface="Arial Unicode MS"/>
                        </a:rPr>
                        <a:t>Anaximandre</a:t>
                      </a:r>
                      <a:r>
                        <a:rPr lang="fr-FR" sz="1200" kern="150" dirty="0">
                          <a:solidFill>
                            <a:srgbClr val="330000"/>
                          </a:solidFill>
                          <a:effectLst/>
                          <a:latin typeface="Liberation Sans"/>
                          <a:ea typeface="Arial Unicode MS"/>
                          <a:cs typeface="Arial Unicode MS"/>
                        </a:rPr>
                        <a:t>, fils de </a:t>
                      </a:r>
                      <a:r>
                        <a:rPr lang="fr-FR" sz="1200" kern="150" dirty="0" err="1">
                          <a:solidFill>
                            <a:srgbClr val="330000"/>
                          </a:solidFill>
                          <a:effectLst/>
                          <a:latin typeface="Liberation Sans"/>
                          <a:ea typeface="Arial Unicode MS"/>
                          <a:cs typeface="Arial Unicode MS"/>
                        </a:rPr>
                        <a:t>Praxiade</a:t>
                      </a:r>
                      <a:r>
                        <a:rPr lang="fr-FR" sz="1200" kern="150" dirty="0">
                          <a:solidFill>
                            <a:srgbClr val="330000"/>
                          </a:solidFill>
                          <a:effectLst/>
                          <a:latin typeface="Liberation Sans"/>
                          <a:ea typeface="Arial Unicode MS"/>
                          <a:cs typeface="Arial Unicode MS"/>
                        </a:rPr>
                        <a:t>, était de Milet. Il admettait pour principe et élément des choses l’infini, sans déterminer si par là il entendait l’air, l’eau, ou quelque autre </a:t>
                      </a:r>
                      <a:r>
                        <a:rPr lang="fr-FR" sz="1200" kern="150" dirty="0" smtClean="0">
                          <a:solidFill>
                            <a:srgbClr val="330000"/>
                          </a:solidFill>
                          <a:effectLst/>
                          <a:latin typeface="Liberation Sans"/>
                          <a:ea typeface="Arial Unicode MS"/>
                          <a:cs typeface="Arial Unicode MS"/>
                        </a:rPr>
                        <a:t>substance. (…) </a:t>
                      </a:r>
                      <a:r>
                        <a:rPr lang="fr-FR" sz="1200" kern="150" dirty="0">
                          <a:solidFill>
                            <a:srgbClr val="330000"/>
                          </a:solidFill>
                          <a:effectLst/>
                          <a:latin typeface="Liberation Sans"/>
                          <a:ea typeface="Arial Unicode MS"/>
                          <a:cs typeface="Arial Unicode MS"/>
                        </a:rPr>
                        <a:t>La terre, selon lui, est située au milieu de l’univers ; elle en est le centre; sa forme est sphérique</a:t>
                      </a:r>
                      <a:r>
                        <a:rPr lang="fr-FR" sz="1200" kern="150" dirty="0" smtClean="0">
                          <a:solidFill>
                            <a:srgbClr val="330000"/>
                          </a:solidFill>
                          <a:effectLst/>
                          <a:latin typeface="Liberation Sans"/>
                          <a:ea typeface="Arial Unicode MS"/>
                          <a:cs typeface="Arial Unicode MS"/>
                        </a:rPr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50" dirty="0" smtClean="0">
                          <a:solidFill>
                            <a:srgbClr val="330000"/>
                          </a:solidFill>
                          <a:effectLst/>
                          <a:latin typeface="Liberation Sans"/>
                          <a:ea typeface="Arial Unicode MS"/>
                          <a:cs typeface="Arial Unicode MS"/>
                        </a:rPr>
                        <a:t>La </a:t>
                      </a:r>
                      <a:r>
                        <a:rPr lang="fr-FR" sz="1200" b="1" kern="150" dirty="0">
                          <a:solidFill>
                            <a:srgbClr val="330000"/>
                          </a:solidFill>
                          <a:effectLst/>
                          <a:latin typeface="Liberation Sans"/>
                          <a:ea typeface="Arial Unicode MS"/>
                          <a:cs typeface="Arial Unicode MS"/>
                        </a:rPr>
                        <a:t>lune n’a qu’une lumière d’emprunt et est éclairée par le soleil.</a:t>
                      </a:r>
                      <a:r>
                        <a:rPr lang="fr-FR" sz="1200" kern="150" dirty="0">
                          <a:solidFill>
                            <a:srgbClr val="330000"/>
                          </a:solidFill>
                          <a:effectLst/>
                          <a:latin typeface="Liberation Sans"/>
                          <a:ea typeface="Arial Unicode MS"/>
                          <a:cs typeface="Arial Unicode MS"/>
                        </a:rPr>
                        <a:t> </a:t>
                      </a:r>
                      <a:endParaRPr lang="fr-FR" sz="1200" kern="150" dirty="0" smtClean="0">
                        <a:solidFill>
                          <a:srgbClr val="330000"/>
                        </a:solidFill>
                        <a:effectLst/>
                        <a:latin typeface="Liberation Sans"/>
                        <a:ea typeface="Arial Unicode MS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kern="150" dirty="0" smtClean="0">
                        <a:solidFill>
                          <a:srgbClr val="330000"/>
                        </a:solidFill>
                        <a:effectLst/>
                        <a:latin typeface="Liberation Sans"/>
                        <a:ea typeface="Arial Unicode MS"/>
                        <a:cs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rover Yutu-2 (Lapin de jade 2) a arpenté la surface lunaire jeudi à 10H22 heure de Pékin (14H22 GMT), soit 12 heures après que la Chine eut réussi le premier alunissage jamais réalisé d'un engin spatial sur la face cachée de la </a:t>
                      </a:r>
                      <a:r>
                        <a:rPr lang="fr-FR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Lune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 précisé </a:t>
                      </a:r>
                      <a:r>
                        <a:rPr lang="fr-FR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l'agence spatiale chinoise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740131"/>
                  </a:ext>
                </a:extLst>
              </a:tr>
            </a:tbl>
          </a:graphicData>
        </a:graphic>
      </p:graphicFrame>
      <p:pic>
        <p:nvPicPr>
          <p:cNvPr id="18" name="Image2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57238" y="2588308"/>
            <a:ext cx="2640777" cy="2354628"/>
          </a:xfrm>
          <a:prstGeom prst="rect">
            <a:avLst/>
          </a:prstGeom>
        </p:spPr>
      </p:pic>
      <p:pic>
        <p:nvPicPr>
          <p:cNvPr id="19" name="Image3"/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270185" y="2760454"/>
            <a:ext cx="2493948" cy="32435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1879" y="2141895"/>
            <a:ext cx="55478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219</Words>
  <Application>Microsoft Office PowerPoint</Application>
  <PresentationFormat>Grand écran</PresentationFormat>
  <Paragraphs>45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 Unicode MS</vt:lpstr>
      <vt:lpstr>Archive</vt:lpstr>
      <vt:lpstr>Arial</vt:lpstr>
      <vt:lpstr>Calibri</vt:lpstr>
      <vt:lpstr>Calibri Light</vt:lpstr>
      <vt:lpstr>Liberation Sans</vt:lpstr>
      <vt:lpstr>Liberation Serif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Bouteloup</dc:creator>
  <cp:lastModifiedBy>Cecile Molliere</cp:lastModifiedBy>
  <cp:revision>80</cp:revision>
  <dcterms:created xsi:type="dcterms:W3CDTF">2019-01-30T08:43:38Z</dcterms:created>
  <dcterms:modified xsi:type="dcterms:W3CDTF">2019-02-19T15:59:00Z</dcterms:modified>
</cp:coreProperties>
</file>