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266" r:id="rId3"/>
    <p:sldId id="267" r:id="rId4"/>
    <p:sldId id="26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3520D-833A-4FFE-96CB-A4F5EC379A79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14C5C-C6B3-4C03-8830-5B5D87832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9526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478895"/>
            <a:ext cx="9144000" cy="840331"/>
          </a:xfrm>
        </p:spPr>
        <p:txBody>
          <a:bodyPr anchor="ctr">
            <a:normAutofit/>
          </a:bodyPr>
          <a:lstStyle>
            <a:lvl1pPr algn="ctr">
              <a:defRPr sz="4400">
                <a:latin typeface="Archive" panose="02000506040000020004" pitchFamily="50" charset="0"/>
              </a:defRPr>
            </a:lvl1pPr>
          </a:lstStyle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400750"/>
            <a:ext cx="9144000" cy="1041251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grpSp>
        <p:nvGrpSpPr>
          <p:cNvPr id="7" name="Groupe 6"/>
          <p:cNvGrpSpPr/>
          <p:nvPr userDrawn="1"/>
        </p:nvGrpSpPr>
        <p:grpSpPr>
          <a:xfrm>
            <a:off x="0" y="0"/>
            <a:ext cx="12192000" cy="1796902"/>
            <a:chOff x="0" y="0"/>
            <a:chExt cx="12192000" cy="1796902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1796902"/>
            </a:xfrm>
            <a:prstGeom prst="rect">
              <a:avLst/>
            </a:prstGeom>
            <a:solidFill>
              <a:srgbClr val="95BC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05049" y="165151"/>
              <a:ext cx="2724841" cy="1382251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 rotWithShape="1">
            <a:blip r:embed="rId3"/>
            <a:srcRect l="79101" t="8702" r="2747" b="68166"/>
            <a:stretch/>
          </p:blipFill>
          <p:spPr>
            <a:xfrm>
              <a:off x="9744162" y="542526"/>
              <a:ext cx="2295437" cy="71185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2940817" y="292921"/>
              <a:ext cx="783403" cy="698546"/>
            </a:xfrm>
            <a:prstGeom prst="rect">
              <a:avLst/>
            </a:prstGeom>
            <a:solidFill>
              <a:srgbClr val="95BC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30983" y="642194"/>
              <a:ext cx="6769052" cy="64720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000" dirty="0" smtClean="0">
                  <a:solidFill>
                    <a:schemeClr val="tx1"/>
                  </a:solidFill>
                  <a:latin typeface="Archive" panose="02000506040000020004" pitchFamily="50" charset="0"/>
                </a:rPr>
                <a:t>LE NOUVEAU Lycée général et technologique</a:t>
              </a:r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 rotWithShape="1">
            <a:blip r:embed="rId3"/>
            <a:srcRect l="9610" t="8702" r="77609" b="62724"/>
            <a:stretch/>
          </p:blipFill>
          <p:spPr>
            <a:xfrm>
              <a:off x="222457" y="51768"/>
              <a:ext cx="1036515" cy="563910"/>
            </a:xfrm>
            <a:prstGeom prst="rect">
              <a:avLst/>
            </a:prstGeom>
          </p:spPr>
        </p:pic>
      </p:grp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221" y="5564778"/>
            <a:ext cx="1825557" cy="91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026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19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52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 rotWithShape="1">
          <a:blip r:embed="rId2"/>
          <a:srcRect l="1" r="3544"/>
          <a:stretch/>
        </p:blipFill>
        <p:spPr>
          <a:xfrm>
            <a:off x="11339338" y="-594"/>
            <a:ext cx="852662" cy="6858594"/>
          </a:xfrm>
          <a:prstGeom prst="rect">
            <a:avLst/>
          </a:prstGeom>
        </p:spPr>
      </p:pic>
      <p:sp>
        <p:nvSpPr>
          <p:cNvPr id="7" name="Titre 1"/>
          <p:cNvSpPr>
            <a:spLocks noGrp="1"/>
          </p:cNvSpPr>
          <p:nvPr>
            <p:ph type="ctrTitle"/>
          </p:nvPr>
        </p:nvSpPr>
        <p:spPr>
          <a:xfrm rot="16200000">
            <a:off x="10805960" y="5033246"/>
            <a:ext cx="2018846" cy="389590"/>
          </a:xfrm>
        </p:spPr>
        <p:txBody>
          <a:bodyPr anchor="ctr">
            <a:normAutofit/>
          </a:bodyPr>
          <a:lstStyle>
            <a:lvl1pPr algn="ctr">
              <a:defRPr sz="1100">
                <a:latin typeface="Archive" panose="02000506040000020004" pitchFamily="50" charset="0"/>
              </a:defRPr>
            </a:lvl1pPr>
          </a:lstStyle>
          <a:p>
            <a:endParaRPr lang="fr-FR" dirty="0"/>
          </a:p>
        </p:txBody>
      </p:sp>
      <p:sp>
        <p:nvSpPr>
          <p:cNvPr id="8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10238517" y="2469990"/>
            <a:ext cx="3107666" cy="3895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972681" y="618682"/>
            <a:ext cx="1618436" cy="69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64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23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66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8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930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13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59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89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73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901" y="2293964"/>
            <a:ext cx="9352075" cy="1621677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9879" y="3495642"/>
            <a:ext cx="9144000" cy="1041251"/>
          </a:xfrm>
        </p:spPr>
        <p:txBody>
          <a:bodyPr/>
          <a:lstStyle/>
          <a:p>
            <a:r>
              <a:rPr lang="fr-FR" dirty="0"/>
              <a:t>Enseignement de </a:t>
            </a:r>
            <a:r>
              <a:rPr lang="fr-FR" dirty="0" smtClean="0"/>
              <a:t>spécialité en classe de 1</a:t>
            </a:r>
            <a:r>
              <a:rPr lang="fr-FR" baseline="30000" dirty="0" smtClean="0"/>
              <a:t>ère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841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218" y="216181"/>
            <a:ext cx="3456732" cy="113395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54" name="Rectangle 53"/>
          <p:cNvSpPr/>
          <p:nvPr/>
        </p:nvSpPr>
        <p:spPr>
          <a:xfrm rot="16200000">
            <a:off x="10254304" y="3926021"/>
            <a:ext cx="29402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b="1" dirty="0">
                <a:latin typeface="Archive" panose="02000506040000020004" pitchFamily="50" charset="0"/>
              </a:rPr>
              <a:t>SCIENCES économiques ET SOCIALES</a:t>
            </a:r>
            <a:br>
              <a:rPr lang="fr-FR" sz="1100" b="1" dirty="0">
                <a:latin typeface="Archive" panose="02000506040000020004" pitchFamily="50" charset="0"/>
              </a:rPr>
            </a:br>
            <a:endParaRPr lang="fr-FR" sz="1100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10543655" y="3967259"/>
            <a:ext cx="2709940" cy="348411"/>
          </a:xfrm>
        </p:spPr>
        <p:txBody>
          <a:bodyPr/>
          <a:lstStyle/>
          <a:p>
            <a:r>
              <a:rPr lang="fr-FR" dirty="0"/>
              <a:t>Enseignement de </a:t>
            </a:r>
            <a:r>
              <a:rPr lang="fr-FR" dirty="0" smtClean="0"/>
              <a:t>spécialité en classe de 1</a:t>
            </a:r>
            <a:r>
              <a:rPr lang="fr-FR" baseline="30000" dirty="0" smtClean="0"/>
              <a:t>ère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501833" y="1537271"/>
            <a:ext cx="90734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Poursuivre l’</a:t>
            </a: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enseignement commun suivi en seconde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dans une </a:t>
            </a: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logique d’approfondissement et de diversification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des thèmes abordés.</a:t>
            </a:r>
          </a:p>
          <a:p>
            <a:pPr algn="just"/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Logique d'approfondissement et de complexification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progressive de l’enseignement</a:t>
            </a: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entre la classe de première et celle de terminale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562218" y="3062148"/>
            <a:ext cx="9730597" cy="3114077"/>
            <a:chOff x="562218" y="3062148"/>
            <a:chExt cx="9730597" cy="3114077"/>
          </a:xfrm>
        </p:grpSpPr>
        <p:sp>
          <p:nvSpPr>
            <p:cNvPr id="4" name="Rectangle 3"/>
            <p:cNvSpPr/>
            <p:nvPr/>
          </p:nvSpPr>
          <p:spPr>
            <a:xfrm>
              <a:off x="562218" y="3560124"/>
              <a:ext cx="9730597" cy="2616101"/>
            </a:xfrm>
            <a:prstGeom prst="rect">
              <a:avLst/>
            </a:prstGeom>
            <a:ln>
              <a:solidFill>
                <a:schemeClr val="accent5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marL="268288" indent="-268288" algn="just">
                <a:spcAft>
                  <a:spcPts val="1200"/>
                </a:spcAft>
                <a:buClr>
                  <a:schemeClr val="accent5">
                    <a:lumMod val="60000"/>
                    <a:lumOff val="40000"/>
                  </a:schemeClr>
                </a:buClr>
                <a:buFont typeface="Wingdings" panose="05000000000000000000" pitchFamily="2" charset="2"/>
                <a:buChar char="§"/>
              </a:pPr>
              <a:r>
                <a:rPr lang="fr-F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participer à la </a:t>
              </a:r>
              <a:r>
                <a:rPr lang="fr-F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formation intellectuelle </a:t>
              </a:r>
              <a:r>
                <a:rPr lang="fr-F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des élèves en renforçant leur acquisition des </a:t>
              </a:r>
              <a:r>
                <a:rPr lang="fr-F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concepts, méthodes et problématiques essentiels de la science économique, de la sociologie et de la science politique </a:t>
              </a:r>
              <a:r>
                <a:rPr lang="fr-F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; </a:t>
              </a:r>
            </a:p>
            <a:p>
              <a:pPr marL="268288" indent="-268288" algn="just">
                <a:spcAft>
                  <a:spcPts val="1200"/>
                </a:spcAft>
                <a:buClr>
                  <a:schemeClr val="accent5">
                    <a:lumMod val="60000"/>
                    <a:lumOff val="40000"/>
                  </a:schemeClr>
                </a:buClr>
                <a:buFont typeface="Wingdings" panose="05000000000000000000" pitchFamily="2" charset="2"/>
                <a:buChar char="§"/>
              </a:pPr>
              <a:r>
                <a:rPr lang="fr-F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préparer les élèves à la poursuite d’études </a:t>
              </a:r>
              <a:r>
                <a:rPr lang="fr-F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post-baccalauréat</a:t>
              </a:r>
              <a:r>
                <a:rPr lang="fr-F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et leur permettre de faire des </a:t>
              </a:r>
              <a:r>
                <a:rPr lang="fr-F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choix éclairés d’orientation </a:t>
              </a:r>
              <a:r>
                <a:rPr lang="fr-F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dans l'enseignement supérieur. </a:t>
              </a:r>
            </a:p>
            <a:p>
              <a:pPr marL="268288" indent="-268288" algn="just">
                <a:spcAft>
                  <a:spcPts val="1200"/>
                </a:spcAft>
                <a:buClr>
                  <a:schemeClr val="accent5">
                    <a:lumMod val="60000"/>
                    <a:lumOff val="40000"/>
                  </a:schemeClr>
                </a:buClr>
                <a:buFont typeface="Wingdings" panose="05000000000000000000" pitchFamily="2" charset="2"/>
                <a:buChar char="§"/>
              </a:pPr>
              <a:r>
                <a:rPr lang="fr-F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contribuer à la </a:t>
              </a:r>
              <a:r>
                <a:rPr lang="fr-F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formation civique </a:t>
              </a:r>
              <a:r>
                <a:rPr lang="fr-F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des élèves grâce à la maîtrise de connaissances qui favorisent la participation au débat public sur les </a:t>
              </a:r>
              <a:r>
                <a:rPr lang="fr-F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grands enjeux économiques, sociaux et politiques</a:t>
              </a:r>
              <a:r>
                <a:rPr lang="fr-F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des sociétés contemporaines</a:t>
              </a:r>
              <a:r>
                <a:rPr lang="fr-FR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</a:t>
              </a:r>
              <a:endParaRPr lang="fr-FR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966577" y="3062148"/>
              <a:ext cx="144000" cy="144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" name="Connecteur droit 7"/>
            <p:cNvCxnSpPr>
              <a:stCxn id="5" idx="2"/>
            </p:cNvCxnSpPr>
            <p:nvPr/>
          </p:nvCxnSpPr>
          <p:spPr>
            <a:xfrm>
              <a:off x="5038577" y="3206148"/>
              <a:ext cx="0" cy="3539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r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12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218" y="204279"/>
            <a:ext cx="3651821" cy="113407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54" name="Rectangle 53"/>
          <p:cNvSpPr/>
          <p:nvPr/>
        </p:nvSpPr>
        <p:spPr>
          <a:xfrm rot="16200000">
            <a:off x="10254304" y="3926021"/>
            <a:ext cx="29402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b="1" dirty="0">
                <a:latin typeface="Archive" panose="02000506040000020004" pitchFamily="50" charset="0"/>
              </a:rPr>
              <a:t>SCIENCES économiques ET SOCIALES</a:t>
            </a:r>
            <a:br>
              <a:rPr lang="fr-FR" sz="1100" b="1" dirty="0">
                <a:latin typeface="Archive" panose="02000506040000020004" pitchFamily="50" charset="0"/>
              </a:rPr>
            </a:br>
            <a:endParaRPr lang="fr-FR" sz="1100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10543655" y="3967259"/>
            <a:ext cx="2709940" cy="348411"/>
          </a:xfrm>
        </p:spPr>
        <p:txBody>
          <a:bodyPr/>
          <a:lstStyle/>
          <a:p>
            <a:r>
              <a:rPr lang="fr-FR" dirty="0"/>
              <a:t>Enseignement de </a:t>
            </a:r>
            <a:r>
              <a:rPr lang="fr-FR" dirty="0" smtClean="0"/>
              <a:t>spécialité en classe de 1</a:t>
            </a:r>
            <a:r>
              <a:rPr lang="fr-FR" baseline="30000" dirty="0" smtClean="0"/>
              <a:t>ère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493206" y="1730665"/>
            <a:ext cx="944442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Science économique : Comment un </a:t>
            </a: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marché concurrentiel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fonctionne-t-il ? -  Comment les </a:t>
            </a: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marchés imparfaitement concurrentiels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fonctionnent-ils ? - Quelles sont les principales </a:t>
            </a: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défaillances du marché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 - Comment </a:t>
            </a: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 agents économiques se financent-ils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 - Qu’est-ce que la </a:t>
            </a: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monnaie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et comment est-elle créée ? </a:t>
            </a:r>
          </a:p>
          <a:p>
            <a:pPr marL="285750" indent="-285750">
              <a:spcAft>
                <a:spcPts val="1200"/>
              </a:spcAft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Sociologie et science politique : Comment la </a:t>
            </a: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socialisation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contribue-t-elle à expliquer les différences de comportement des individus ? - Comment se construisent et évoluent les </a:t>
            </a: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liens sociaux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 - Quels sont les processus sociaux qui contribuent à la </a:t>
            </a: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déviance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? - Comment se forme et s’exprime </a:t>
            </a: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l’opinion publique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 – </a:t>
            </a: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Voter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: une affaire individuelle ou collective ? </a:t>
            </a:r>
          </a:p>
          <a:p>
            <a:pPr marL="285750" indent="-285750">
              <a:spcAft>
                <a:spcPts val="1200"/>
              </a:spcAft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Regards croisés : Comment l’</a:t>
            </a: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assurance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 la </a:t>
            </a: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protection sociale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contribuent-elles à la </a:t>
            </a: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gestion des risques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dans les sociétés développées ? - Comment les entreprises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sont-elles </a:t>
            </a: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organisées et gouvernées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? </a:t>
            </a:r>
          </a:p>
          <a:p>
            <a:pPr marL="1258888" lvl="1" indent="-285750">
              <a:spcAft>
                <a:spcPts val="1200"/>
              </a:spcAft>
              <a:buClr>
                <a:schemeClr val="accent5">
                  <a:lumMod val="40000"/>
                  <a:lumOff val="60000"/>
                </a:schemeClr>
              </a:buClr>
              <a:buFont typeface="Calibri" panose="020F0502020204030204" pitchFamily="34" charset="0"/>
              <a:buChar char="↘"/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l’utilisation des données quantitatives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et des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représentations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graphiques</a:t>
            </a:r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84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08" y="384922"/>
            <a:ext cx="6901270" cy="938865"/>
          </a:xfrm>
          <a:prstGeom prst="rect">
            <a:avLst/>
          </a:prstGeom>
        </p:spPr>
      </p:pic>
      <p:sp>
        <p:nvSpPr>
          <p:cNvPr id="54" name="Rectangle 53"/>
          <p:cNvSpPr/>
          <p:nvPr/>
        </p:nvSpPr>
        <p:spPr>
          <a:xfrm rot="16200000">
            <a:off x="10254304" y="3926021"/>
            <a:ext cx="29402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b="1" dirty="0">
                <a:latin typeface="Archive" panose="02000506040000020004" pitchFamily="50" charset="0"/>
              </a:rPr>
              <a:t>SCIENCES économiques ET SOCIALES</a:t>
            </a:r>
            <a:br>
              <a:rPr lang="fr-FR" sz="1100" b="1" dirty="0">
                <a:latin typeface="Archive" panose="02000506040000020004" pitchFamily="50" charset="0"/>
              </a:rPr>
            </a:br>
            <a:endParaRPr lang="fr-FR" sz="1100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10543655" y="3967259"/>
            <a:ext cx="2709940" cy="348411"/>
          </a:xfrm>
        </p:spPr>
        <p:txBody>
          <a:bodyPr/>
          <a:lstStyle/>
          <a:p>
            <a:r>
              <a:rPr lang="fr-FR" dirty="0"/>
              <a:t>Enseignement de </a:t>
            </a:r>
            <a:r>
              <a:rPr lang="fr-FR" dirty="0" smtClean="0"/>
              <a:t>spécialité en classe de 1</a:t>
            </a:r>
            <a:r>
              <a:rPr lang="fr-FR" baseline="30000" dirty="0" smtClean="0"/>
              <a:t>ère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432821" y="1513374"/>
            <a:ext cx="94444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u="sng" dirty="0"/>
              <a:t>Regards croisés</a:t>
            </a:r>
            <a:r>
              <a:rPr lang="fr-FR" sz="2000" dirty="0"/>
              <a:t> : Comment l’assurance et la protection sociale contribuent-elles à la gestion des risques dans les sociétés développées ? </a:t>
            </a:r>
          </a:p>
        </p:txBody>
      </p:sp>
      <p:pic>
        <p:nvPicPr>
          <p:cNvPr id="8" name="Image 7" descr="C:\Users\DCHAMB~1\AppData\Local\Temp\nuage-de-mots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69" t="16224" r="24831" b="13807"/>
          <a:stretch/>
        </p:blipFill>
        <p:spPr bwMode="auto">
          <a:xfrm>
            <a:off x="2378016" y="2449276"/>
            <a:ext cx="6771735" cy="33843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47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184</Words>
  <Application>Microsoft Office PowerPoint</Application>
  <PresentationFormat>Grand écran</PresentationFormat>
  <Paragraphs>18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Archive</vt:lpstr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Académie de Versailles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Florence Bouteloup</dc:creator>
  <cp:lastModifiedBy>Gwladys Lucas</cp:lastModifiedBy>
  <cp:revision>77</cp:revision>
  <dcterms:created xsi:type="dcterms:W3CDTF">2019-01-30T08:43:38Z</dcterms:created>
  <dcterms:modified xsi:type="dcterms:W3CDTF">2019-02-19T13:59:07Z</dcterms:modified>
</cp:coreProperties>
</file>