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84" r:id="rId18"/>
    <p:sldId id="285" r:id="rId19"/>
    <p:sldId id="286" r:id="rId20"/>
    <p:sldId id="271" r:id="rId21"/>
    <p:sldId id="272" r:id="rId22"/>
    <p:sldId id="273" r:id="rId23"/>
    <p:sldId id="274" r:id="rId24"/>
    <p:sldId id="275" r:id="rId25"/>
    <p:sldId id="287" r:id="rId26"/>
    <p:sldId id="277" r:id="rId27"/>
    <p:sldId id="278" r:id="rId28"/>
    <p:sldId id="279" r:id="rId29"/>
    <p:sldId id="281" r:id="rId30"/>
    <p:sldId id="280" r:id="rId31"/>
    <p:sldId id="282" r:id="rId32"/>
  </p:sldIdLst>
  <p:sldSz cx="9144000" cy="5143500" type="screen16x9"/>
  <p:notesSz cx="6858000" cy="9144000"/>
  <p:embeddedFontLs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ourgette"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41B282-9EC8-415F-83B3-40FF88E4DC72}">
  <a:tblStyle styleId="{2241B282-9EC8-415F-83B3-40FF88E4DC7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2" autoAdjust="0"/>
  </p:normalViewPr>
  <p:slideViewPr>
    <p:cSldViewPr snapToGrid="0">
      <p:cViewPr varScale="1">
        <p:scale>
          <a:sx n="96" d="100"/>
          <a:sy n="96" d="100"/>
        </p:scale>
        <p:origin x="4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scol.education.fr/document/1872/download?attach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43f4dc4549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dirty="0"/>
              <a:t>Mélanie</a:t>
            </a:r>
            <a:endParaRPr dirty="0"/>
          </a:p>
          <a:p>
            <a:pPr marL="0" lvl="0" indent="0" algn="l" rtl="0">
              <a:lnSpc>
                <a:spcPct val="100000"/>
              </a:lnSpc>
              <a:spcBef>
                <a:spcPts val="0"/>
              </a:spcBef>
              <a:spcAft>
                <a:spcPts val="0"/>
              </a:spcAft>
              <a:buSzPts val="1100"/>
              <a:buNone/>
            </a:pPr>
            <a:r>
              <a:rPr lang="fr" dirty="0"/>
              <a:t>Chères et chers collègues,</a:t>
            </a:r>
            <a:endParaRPr dirty="0"/>
          </a:p>
          <a:p>
            <a:pPr marL="0" lvl="0" indent="0" algn="l" rtl="0">
              <a:lnSpc>
                <a:spcPct val="100000"/>
              </a:lnSpc>
              <a:spcBef>
                <a:spcPts val="0"/>
              </a:spcBef>
              <a:spcAft>
                <a:spcPts val="0"/>
              </a:spcAft>
              <a:buSzPts val="1100"/>
              <a:buNone/>
            </a:pPr>
            <a:r>
              <a:rPr lang="fr" dirty="0"/>
              <a:t>Nous nous réjouissons de pouvoir vous accueillir à ce webinaire de présentation des nouveaux programmes de langues vivantes. Il en est question dans le groupe des inspectrices et inspecteurs, dont vous retrouvez tous les noms sur cette diapositive d’accueil, depuis l’annonce ministérielle de janvier 2024, mais dont il ne nous a pas été possible de vous entretenir officiellement sur le sujet avant maintenant. </a:t>
            </a:r>
          </a:p>
          <a:p>
            <a:pPr marL="0" lvl="0" indent="0" algn="l" rtl="0">
              <a:lnSpc>
                <a:spcPct val="100000"/>
              </a:lnSpc>
              <a:spcBef>
                <a:spcPts val="0"/>
              </a:spcBef>
              <a:spcAft>
                <a:spcPts val="0"/>
              </a:spcAft>
              <a:buSzPts val="1100"/>
              <a:buNone/>
            </a:pPr>
            <a:r>
              <a:rPr lang="fr" dirty="0"/>
              <a:t>Sans doute certains d’entre vous en ont-ils lu les textes présentés à  l’hiver 2024-2025 en consultation, et sur le texte lui-même, les modifications ne sont pas très importantes. La présentation d’aujourd’hui nous a malgré tout semblé nécessaire, d’une part pour avoir l’occasion d’expliciter les points qui nous semblent pouvoir être précisés, d’autre part pour répondre à vos questions, mais enfin et surtout pour bien préciser les modalités d’application de ces programmes, car elles sont l’aspect qui a le plus été soumis à modification depuis la saisine ministérielle.</a:t>
            </a:r>
            <a:endParaRPr dirty="0"/>
          </a:p>
          <a:p>
            <a:pPr marL="0" lvl="0" indent="0" algn="l" rtl="0">
              <a:lnSpc>
                <a:spcPct val="100000"/>
              </a:lnSpc>
              <a:spcBef>
                <a:spcPts val="0"/>
              </a:spcBef>
              <a:spcAft>
                <a:spcPts val="0"/>
              </a:spcAft>
              <a:buSzPts val="1100"/>
              <a:buNone/>
            </a:pPr>
            <a:r>
              <a:rPr lang="fr" dirty="0"/>
              <a:t>Nous espérons que nos commentaires et notre lecture vous aideront à orienter vos préparations en conformité avec l’esprit de ces programmes. Car nous avons bien conscience les changements de programmes représentent toujours un surplus de travail, mais parce que les élèves et le monde changent, parce que la recherche évolue, parce que les anciens programmes, notamment de collège, ont pu être évalués dans leurs effets, il est important que l’enseignement continue toujours à évoluer. </a:t>
            </a:r>
            <a:endParaRPr dirty="0"/>
          </a:p>
        </p:txBody>
      </p:sp>
      <p:sp>
        <p:nvSpPr>
          <p:cNvPr id="207" name="Google Shape;207;g343f4dc4549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43f4dc4549_2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343f4dc4549_2_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sz="1200" dirty="0">
                <a:solidFill>
                  <a:schemeClr val="dk1"/>
                </a:solidFill>
                <a:latin typeface="Calibri"/>
                <a:ea typeface="Calibri"/>
                <a:cs typeface="Calibri"/>
                <a:sym typeface="Calibri"/>
              </a:rPr>
              <a:t>Jonathan</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 sz="1200" dirty="0">
                <a:solidFill>
                  <a:schemeClr val="dk1"/>
                </a:solidFill>
                <a:latin typeface="Calibri"/>
                <a:ea typeface="Calibri"/>
                <a:cs typeface="Calibri"/>
                <a:sym typeface="Calibri"/>
              </a:rPr>
              <a:t>Les programmes, dans leur formulation et dans leur structuration, nous invitent à solliciter et susciter autant que faire se peut l’autonomie de l’élève, à la fois dans une perspective linguistique, afin qu’il devienne un utilisateur de la langue autonome, mais également dans une perspective méthodologique plus globale, pour préparer peu à peu l’élève à ses études et à sa vie professionnelle futures.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 sz="1200" dirty="0">
                <a:solidFill>
                  <a:schemeClr val="dk1"/>
                </a:solidFill>
                <a:latin typeface="Calibri"/>
                <a:ea typeface="Calibri"/>
                <a:cs typeface="Calibri"/>
                <a:sym typeface="Calibri"/>
              </a:rPr>
              <a:t>Or, en réception comme en production ou interaction, on sait que les exercices très formatés, reposant par exemple systématiquement sur un questionnement qui pré-définit pour l’élève les éléments de sens pertinents à aller identifier, ou basés sur une reproduction tout aussi systématique de modèles de phrases simples, font sur le long terme des élèves de simples exécutants peu outillés pour une communication en contexte authentique. La classe doit donc être le lieu où l’on identifie, exerce et développe, avec l’aide bienveillante du professeur, mais aussi dans l’échange avec les pairs, des stratégies de réception et de production efficaces, et surtout transférables à des situations de communication variées.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 sz="1200" dirty="0">
                <a:solidFill>
                  <a:schemeClr val="dk1"/>
                </a:solidFill>
                <a:latin typeface="Calibri"/>
                <a:ea typeface="Calibri"/>
                <a:cs typeface="Calibri"/>
                <a:sym typeface="Calibri"/>
              </a:rPr>
              <a:t>Ces stratégies sont précisées à chaque niveau du programme et dans chaque langue, dans chacune des trois familles d’activités langagières, réception, production et interaction / médiation. Elles sont globalement communes à toutes les langues mais des exemples plus précis sont donnés ponctuellement (en classe de 6e et en allemand par exemple, s’appuyer sur les léxèmes communs à l’anglais et à l’allemand). Mais l’enseignant pourra à l’envi aller vers une définition encore plus précise au regard de chaque langue. En allemand, par exemple, l’appui en compréhension de l’écrit sur les connecteurs doubles (nicht nur… sondern, zwar… aber, weder… noch) peut aider les élèves à comprendre la structuration des idées dans un texte.</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 sz="1200" dirty="0">
                <a:solidFill>
                  <a:schemeClr val="dk1"/>
                </a:solidFill>
                <a:latin typeface="Calibri"/>
                <a:ea typeface="Calibri"/>
                <a:cs typeface="Calibri"/>
                <a:sym typeface="Calibri"/>
              </a:rPr>
              <a:t>Ajouter un exemple en anglais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 sz="1200" dirty="0">
                <a:solidFill>
                  <a:schemeClr val="dk1"/>
                </a:solidFill>
                <a:latin typeface="Calibri"/>
                <a:ea typeface="Calibri"/>
                <a:cs typeface="Calibri"/>
                <a:sym typeface="Calibri"/>
              </a:rPr>
              <a:t>le niveau de granularité pour les stratégies est plus fin dans les programmes que dans le cadre et son volume complémentaire mais on retrouve les grandes familles de stratégies qui sont décrites dans le cadre (stratégies de compréhension, stratégies de réception)</a:t>
            </a:r>
            <a:endParaRPr dirty="0"/>
          </a:p>
          <a:p>
            <a:pPr marL="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Clr>
                <a:schemeClr val="dk1"/>
              </a:buClr>
              <a:buSzPts val="1200"/>
              <a:buFont typeface="Calibri"/>
              <a:buNone/>
            </a:pPr>
            <a:r>
              <a:rPr lang="fr" sz="1200" dirty="0">
                <a:highlight>
                  <a:srgbClr val="FF0000"/>
                </a:highlight>
              </a:rPr>
              <a:t>Objectif comme dans le CECRL: travailler en expression </a:t>
            </a:r>
            <a:r>
              <a:rPr lang="fr" sz="1200" b="1" dirty="0">
                <a:solidFill>
                  <a:schemeClr val="accent5"/>
                </a:solidFill>
                <a:highlight>
                  <a:srgbClr val="FF0000"/>
                </a:highlight>
              </a:rPr>
              <a:t>l’aisance, l’étendue, la correction, la cohérence </a:t>
            </a:r>
            <a:r>
              <a:rPr lang="fr" sz="1200" dirty="0">
                <a:highlight>
                  <a:srgbClr val="FF0000"/>
                </a:highlight>
              </a:rPr>
              <a:t>etc.</a:t>
            </a:r>
            <a:endParaRPr sz="1200" dirty="0">
              <a:highlight>
                <a:srgbClr val="FF0000"/>
              </a:highlight>
            </a:endParaRPr>
          </a:p>
          <a:p>
            <a:pPr marL="0" marR="0" lvl="0" indent="0" algn="l" rtl="0">
              <a:lnSpc>
                <a:spcPct val="100000"/>
              </a:lnSpc>
              <a:spcBef>
                <a:spcPts val="0"/>
              </a:spcBef>
              <a:spcAft>
                <a:spcPts val="0"/>
              </a:spcAft>
              <a:buClr>
                <a:schemeClr val="dk1"/>
              </a:buClr>
              <a:buSzPts val="1200"/>
              <a:buFont typeface="Calibri"/>
              <a:buNone/>
            </a:pPr>
            <a:endParaRPr sz="1200" dirty="0">
              <a:highlight>
                <a:srgbClr val="FF0000"/>
              </a:highlight>
            </a:endParaRPr>
          </a:p>
          <a:p>
            <a:pPr marL="0" marR="0" lvl="0" indent="0" algn="l" rtl="0">
              <a:lnSpc>
                <a:spcPct val="100000"/>
              </a:lnSpc>
              <a:spcBef>
                <a:spcPts val="0"/>
              </a:spcBef>
              <a:spcAft>
                <a:spcPts val="0"/>
              </a:spcAft>
              <a:buClr>
                <a:schemeClr val="dk1"/>
              </a:buClr>
              <a:buSzPts val="1200"/>
              <a:buFont typeface="Calibri"/>
              <a:buNone/>
            </a:pPr>
            <a:r>
              <a:rPr lang="fr" sz="1200" dirty="0">
                <a:highlight>
                  <a:srgbClr val="FF0000"/>
                </a:highlight>
              </a:rPr>
              <a:t>Donner l’exemple du subjonctif 1 en allemand (versus identification simple du verbe conjugué) pour montrer la progressivité des stratégies</a:t>
            </a:r>
            <a:endParaRPr sz="1200" dirty="0">
              <a:highlight>
                <a:srgbClr val="FF0000"/>
              </a:highlight>
            </a:endParaRPr>
          </a:p>
          <a:p>
            <a:pPr marL="0" marR="0" lvl="0" indent="0" algn="l" rtl="0">
              <a:lnSpc>
                <a:spcPct val="100000"/>
              </a:lnSpc>
              <a:spcBef>
                <a:spcPts val="0"/>
              </a:spcBef>
              <a:spcAft>
                <a:spcPts val="0"/>
              </a:spcAft>
              <a:buClr>
                <a:schemeClr val="dk1"/>
              </a:buClr>
              <a:buSzPts val="1200"/>
              <a:buFont typeface="Calibri"/>
              <a:buNone/>
            </a:pPr>
            <a:r>
              <a:rPr lang="fr" sz="1200" dirty="0">
                <a:highlight>
                  <a:srgbClr val="FF0000"/>
                </a:highlight>
              </a:rPr>
              <a:t>Autre exemple: passer du mot transparent à la particule illocutoire</a:t>
            </a:r>
            <a:endParaRPr sz="1200" dirty="0">
              <a:highlight>
                <a:srgbClr val="FF0000"/>
              </a:highlight>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292" name="Google Shape;292;g343f4dc4549_2_1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43f4dc4549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343f4dc4549_2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Charlotte</a:t>
            </a:r>
            <a:endParaRPr/>
          </a:p>
          <a:p>
            <a:pPr marL="0" lvl="0" indent="0" algn="l" rtl="0">
              <a:lnSpc>
                <a:spcPct val="100000"/>
              </a:lnSpc>
              <a:spcBef>
                <a:spcPts val="0"/>
              </a:spcBef>
              <a:spcAft>
                <a:spcPts val="0"/>
              </a:spcAft>
              <a:buSzPts val="1100"/>
              <a:buNone/>
            </a:pPr>
            <a:r>
              <a:rPr lang="fr"/>
              <a:t>Cette progressivité est au service d’une ambition renouvelée, qui a pour objectif de renforcer les compétences linguistiques et culturelles des élèves. </a:t>
            </a:r>
            <a:endParaRPr/>
          </a:p>
          <a:p>
            <a:pPr marL="0" lvl="0" indent="0" algn="l" rtl="0">
              <a:lnSpc>
                <a:spcPct val="100000"/>
              </a:lnSpc>
              <a:spcBef>
                <a:spcPts val="0"/>
              </a:spcBef>
              <a:spcAft>
                <a:spcPts val="0"/>
              </a:spcAft>
              <a:buSzPts val="1100"/>
              <a:buNone/>
            </a:pPr>
            <a:r>
              <a:rPr lang="fr"/>
              <a:t>Le travail de la langue est ainsi décliné en repères linguistiques définis pour chaque niveau de classe dans les nouveaux programmes, en lien avec des repères culturels étayés et variés.</a:t>
            </a:r>
            <a:endParaRPr/>
          </a:p>
          <a:p>
            <a:pPr marL="0" lvl="0" indent="0" algn="l" rtl="0">
              <a:lnSpc>
                <a:spcPct val="100000"/>
              </a:lnSpc>
              <a:spcBef>
                <a:spcPts val="0"/>
              </a:spcBef>
              <a:spcAft>
                <a:spcPts val="0"/>
              </a:spcAft>
              <a:buSzPts val="1100"/>
              <a:buNone/>
            </a:pPr>
            <a:r>
              <a:rPr lang="fr"/>
              <a:t>Nous allons donc maintenant consacrer un temps à ces nouveaux axes culturels.</a:t>
            </a:r>
            <a:endParaRPr/>
          </a:p>
          <a:p>
            <a:pPr marL="0" lvl="0" indent="0" algn="l" rtl="0">
              <a:lnSpc>
                <a:spcPct val="100000"/>
              </a:lnSpc>
              <a:spcBef>
                <a:spcPts val="0"/>
              </a:spcBef>
              <a:spcAft>
                <a:spcPts val="0"/>
              </a:spcAft>
              <a:buSzPts val="1100"/>
              <a:buNone/>
            </a:pPr>
            <a:endParaRPr/>
          </a:p>
          <a:p>
            <a:pPr marL="0" lvl="0" indent="-228600" algn="just"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493ddde17b_0_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Charlotte</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fr" sz="1200">
                <a:solidFill>
                  <a:srgbClr val="444444"/>
                </a:solidFill>
                <a:highlight>
                  <a:srgbClr val="F5F5F5"/>
                </a:highlight>
              </a:rPr>
              <a:t>Les nouveaux programmes proposent donc des repères culturels plus spécifiques afin d'assurer une progressivité des apprentissages. Les objets d'étude proposés permettent d'affiner les problématiques culturelles abordées. ​</a:t>
            </a:r>
            <a:endParaRPr sz="1200">
              <a:solidFill>
                <a:srgbClr val="444444"/>
              </a:solidFill>
              <a:highlight>
                <a:srgbClr val="F5F5F5"/>
              </a:highlight>
            </a:endParaRPr>
          </a:p>
          <a:p>
            <a:pPr marL="0" lvl="0" indent="0" algn="l" rtl="0">
              <a:lnSpc>
                <a:spcPct val="115000"/>
              </a:lnSpc>
              <a:spcBef>
                <a:spcPts val="0"/>
              </a:spcBef>
              <a:spcAft>
                <a:spcPts val="0"/>
              </a:spcAft>
              <a:buSzPts val="1100"/>
              <a:buNone/>
            </a:pPr>
            <a:r>
              <a:rPr lang="fr" sz="1200">
                <a:solidFill>
                  <a:srgbClr val="444444"/>
                </a:solidFill>
                <a:highlight>
                  <a:srgbClr val="F5F5F5"/>
                </a:highlight>
              </a:rPr>
              <a:t>Ici nous pouvons voir les axes dédiés aux classes de collège. On remarque qu’il y a 5 axes pour l’année de 6ème et 6 axes pour chaque année du cycle 4. Les 5 premiers axes sont communs à toutes les langues, et peuvent donc être l’objet d’un travail en interlangues. Les 6ème axes, à partir de la classe de 5ème, sont spécifiques à la langue étudiée.</a:t>
            </a:r>
            <a:endParaRPr sz="1200">
              <a:solidFill>
                <a:srgbClr val="444444"/>
              </a:solidFill>
              <a:highlight>
                <a:srgbClr val="F5F5F5"/>
              </a:highlight>
            </a:endParaRPr>
          </a:p>
          <a:p>
            <a:pPr marL="0" lvl="0" indent="0" algn="l" rtl="0">
              <a:lnSpc>
                <a:spcPct val="115000"/>
              </a:lnSpc>
              <a:spcBef>
                <a:spcPts val="0"/>
              </a:spcBef>
              <a:spcAft>
                <a:spcPts val="0"/>
              </a:spcAft>
              <a:buSzPts val="1100"/>
              <a:buNone/>
            </a:pPr>
            <a:r>
              <a:rPr lang="fr" sz="1200">
                <a:solidFill>
                  <a:srgbClr val="444444"/>
                </a:solidFill>
                <a:highlight>
                  <a:srgbClr val="F5F5F5"/>
                </a:highlight>
              </a:rPr>
              <a:t>En 5ème par exemple, l’axe 5 est en anglais: “le Royaume-Uni”, en allemand: “16 nuances d’Allemagne”, en espagnol : “le Mexique, partons à la découverte de ce pays fascinant!”, en italien: “Rome”</a:t>
            </a:r>
            <a:endParaRPr sz="1200">
              <a:solidFill>
                <a:srgbClr val="444444"/>
              </a:solidFill>
              <a:highlight>
                <a:srgbClr val="F5F5F5"/>
              </a:highlight>
            </a:endParaRPr>
          </a:p>
          <a:p>
            <a:pPr marL="0" lvl="0" indent="0" algn="l" rtl="0">
              <a:lnSpc>
                <a:spcPct val="115000"/>
              </a:lnSpc>
              <a:spcBef>
                <a:spcPts val="0"/>
              </a:spcBef>
              <a:spcAft>
                <a:spcPts val="0"/>
              </a:spcAft>
              <a:buSzPts val="1100"/>
              <a:buNone/>
            </a:pPr>
            <a:r>
              <a:rPr lang="fr" sz="1200">
                <a:solidFill>
                  <a:srgbClr val="444444"/>
                </a:solidFill>
                <a:highlight>
                  <a:srgbClr val="F5F5F5"/>
                </a:highlight>
              </a:rPr>
              <a:t>Pour rappel, au collège, l’application des nouveaux programmes se fait par étape. A la rentrée 2025, seules les classes de 6ème sont concernées.</a:t>
            </a:r>
            <a:endParaRPr sz="1200">
              <a:solidFill>
                <a:srgbClr val="444444"/>
              </a:solidFill>
              <a:highlight>
                <a:srgbClr val="F5F5F5"/>
              </a:highlight>
            </a:endParaRPr>
          </a:p>
          <a:p>
            <a:pPr marL="0" lvl="0" indent="0" algn="l" rtl="0">
              <a:lnSpc>
                <a:spcPct val="115000"/>
              </a:lnSpc>
              <a:spcBef>
                <a:spcPts val="0"/>
              </a:spcBef>
              <a:spcAft>
                <a:spcPts val="0"/>
              </a:spcAft>
              <a:buClr>
                <a:schemeClr val="dk1"/>
              </a:buClr>
              <a:buSzPts val="1100"/>
              <a:buFont typeface="Arial"/>
              <a:buNone/>
            </a:pPr>
            <a:r>
              <a:rPr lang="fr" sz="1200">
                <a:solidFill>
                  <a:srgbClr val="444444"/>
                </a:solidFill>
                <a:highlight>
                  <a:srgbClr val="F5F5F5"/>
                </a:highlight>
              </a:rPr>
              <a:t> ​</a:t>
            </a:r>
            <a:endParaRPr sz="1200">
              <a:solidFill>
                <a:srgbClr val="444444"/>
              </a:solidFill>
              <a:highlight>
                <a:srgbClr val="F5F5F5"/>
              </a:highlight>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07" name="Google Shape;307;g3493ddde17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493ddde17b_1_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Charlotte</a:t>
            </a:r>
            <a:endParaRPr/>
          </a:p>
          <a:p>
            <a:pPr marL="0" lvl="0" indent="0" algn="l" rtl="0">
              <a:lnSpc>
                <a:spcPct val="100000"/>
              </a:lnSpc>
              <a:spcBef>
                <a:spcPts val="0"/>
              </a:spcBef>
              <a:spcAft>
                <a:spcPts val="0"/>
              </a:spcAft>
              <a:buSzPts val="1100"/>
              <a:buNone/>
            </a:pPr>
            <a:r>
              <a:rPr lang="fr"/>
              <a:t>Au lycée, à la rentrée 2025, ce sont les classes de 2nde qui sont concernées par l’application des nouveaux programmes. La mise en oeuvre pour les classes du cycle terminale est prévue pour la RS26.</a:t>
            </a:r>
            <a:endParaRPr/>
          </a:p>
          <a:p>
            <a:pPr marL="0" lvl="0" indent="0" algn="l" rtl="0">
              <a:lnSpc>
                <a:spcPct val="100000"/>
              </a:lnSpc>
              <a:spcBef>
                <a:spcPts val="0"/>
              </a:spcBef>
              <a:spcAft>
                <a:spcPts val="0"/>
              </a:spcAft>
              <a:buSzPts val="1100"/>
              <a:buNone/>
            </a:pPr>
            <a:r>
              <a:rPr lang="fr"/>
              <a:t>Comme pour le cycle 4, les axes culturels au lycée sont au nombre de 6 avec le 6ème spécifique à chaque langue.</a:t>
            </a:r>
            <a:endParaRPr/>
          </a:p>
          <a:p>
            <a:pPr marL="0" lvl="0" indent="0" algn="l" rtl="0">
              <a:lnSpc>
                <a:spcPct val="100000"/>
              </a:lnSpc>
              <a:spcBef>
                <a:spcPts val="0"/>
              </a:spcBef>
              <a:spcAft>
                <a:spcPts val="0"/>
              </a:spcAft>
              <a:buSzPts val="1100"/>
              <a:buNone/>
            </a:pPr>
            <a:r>
              <a:rPr lang="fr"/>
              <a:t>On remarquera qu’au lycée, certains de ces axes culturels sont repris des programmes précédents, ex: Vivre entre générations ou Art et Pouvoir.</a:t>
            </a:r>
            <a:endParaRPr/>
          </a:p>
          <a:p>
            <a:pPr marL="0" lvl="0" indent="0" algn="l" rtl="0">
              <a:lnSpc>
                <a:spcPct val="100000"/>
              </a:lnSpc>
              <a:spcBef>
                <a:spcPts val="0"/>
              </a:spcBef>
              <a:spcAft>
                <a:spcPts val="0"/>
              </a:spcAft>
              <a:buSzPts val="1100"/>
              <a:buNone/>
            </a:pPr>
            <a:r>
              <a:rPr lang="fr"/>
              <a:t>Au collège et au lycée, il est proposé pour chaque axe culturel des objets d’études problématisés qui permettent de traiter l’axe en question. Ils sont indicatifs, cependant ils proposent des thèmes variés et ambitieux dont nous vous conseillons de prendre connaissance et de potentiellement vous emparer car ils sont l’occasion de s’intéresser à des éléments profondément ancrés dans les cultures des aires linguistiques concernées.</a:t>
            </a:r>
            <a:endParaRPr/>
          </a:p>
          <a:p>
            <a:pPr marL="0" lvl="0" indent="0" algn="just"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315" name="Google Shape;315;g3493ddde17b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43f4dc4549_2_15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Charlotte :</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Concernant les axes à traiter:</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En 6ème : les 5 axes sont obligatoires</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Au cycle 4 , en 2nde GT et au cycle terminal en voie générale : 5 axes sur les 6 proposés doivent être traités, dont obligatoirement l’axe 6 spécifique à chaque langue</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Au cycle terminal en voie technologique: 3 axes doivent être traités, dont obligatoirement l’axe 6.</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Sur la diapositive, vous voyez des propositions de thématique de séquence en anglais pour la classe de 2nde:</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Pour les axes 1 à 3, nous vous avons identifié des thématiques liées à l’axe et spécifique à l’aire anglophone, hors objets d’étude. Par ex: lire</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Pour les axes 4 à 6 : nous avons sélectionné un objet d’étude proposé pour chacun de ces axes.</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4. OE3 : Repenser l’espace urbain face aux évolutions démographiques - ex. une séquence sur la reconstruction et l’évolution de la ville de Détroit</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5. OE1 : Evolution du mythe du cowboy - ex. une séquence sur l’évolution de la représentation du cowboy dans les westerns hollywoodiens</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i="1">
                <a:solidFill>
                  <a:schemeClr val="dk1"/>
                </a:solidFill>
                <a:latin typeface="Calibri"/>
                <a:ea typeface="Calibri"/>
                <a:cs typeface="Calibri"/>
                <a:sym typeface="Calibri"/>
              </a:rPr>
              <a:t>6. Anglais : Les pays du Commonwealth : héritages, unité, diversité &gt; OE4 : Représenter le Commonwealth de sa conception à aujourd’hui - ex. une séquence qui posera les bases de la construction du Commonwealth et des événements qui perdurent pour faire vivre le sentiment d’appartenance à cette communauté de pays</a:t>
            </a: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Nous vous rappelons que les gloses proposées avec les objets d’étude ne sont pas limitatives.</a:t>
            </a:r>
            <a:endParaRPr sz="12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a:p>
        </p:txBody>
      </p:sp>
      <p:sp>
        <p:nvSpPr>
          <p:cNvPr id="323" name="Google Shape;323;g343f4dc4549_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6a74f24e6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6a74f24e6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Cécile </a:t>
            </a:r>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Les professeurs de LVE que vous êtes savent bien l’importance de la mémorisation, condition au développement d’un bagage linguistique.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Les programmes d’enseignement font un sort à cette compétence qui est présente dans l’ensemble du préambule et dans les déclinaisons par LV.</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 La mémorisation, cela concerne de façon assez évidente les composantes linguistiques que sont le </a:t>
            </a:r>
            <a:r>
              <a:rPr lang="fr" b="1">
                <a:solidFill>
                  <a:schemeClr val="dk1"/>
                </a:solidFill>
              </a:rPr>
              <a:t>lexique</a:t>
            </a:r>
            <a:r>
              <a:rPr lang="fr">
                <a:solidFill>
                  <a:schemeClr val="dk1"/>
                </a:solidFill>
              </a:rPr>
              <a:t>, </a:t>
            </a:r>
            <a:r>
              <a:rPr lang="fr" b="1">
                <a:solidFill>
                  <a:schemeClr val="dk1"/>
                </a:solidFill>
              </a:rPr>
              <a:t>la phonologie </a:t>
            </a:r>
            <a:r>
              <a:rPr lang="fr">
                <a:solidFill>
                  <a:schemeClr val="dk1"/>
                </a:solidFill>
              </a:rPr>
              <a:t>et la </a:t>
            </a:r>
            <a:r>
              <a:rPr lang="fr" b="1">
                <a:solidFill>
                  <a:schemeClr val="dk1"/>
                </a:solidFill>
              </a:rPr>
              <a:t>grammaire</a:t>
            </a:r>
            <a:r>
              <a:rPr lang="fr">
                <a:solidFill>
                  <a:schemeClr val="dk1"/>
                </a:solidFill>
              </a:rPr>
              <a:t> mais aussi, « les </a:t>
            </a:r>
            <a:r>
              <a:rPr lang="fr" b="1">
                <a:solidFill>
                  <a:schemeClr val="dk1"/>
                </a:solidFill>
              </a:rPr>
              <a:t>repères précis </a:t>
            </a:r>
            <a:r>
              <a:rPr lang="fr">
                <a:solidFill>
                  <a:schemeClr val="dk1"/>
                </a:solidFill>
              </a:rPr>
              <a:t>nécessaires à la construction d’une </a:t>
            </a:r>
            <a:r>
              <a:rPr lang="fr" b="1">
                <a:solidFill>
                  <a:schemeClr val="dk1"/>
                </a:solidFill>
              </a:rPr>
              <a:t>culture générale solide</a:t>
            </a:r>
            <a:r>
              <a:rPr lang="fr">
                <a:solidFill>
                  <a:schemeClr val="dk1"/>
                </a:solidFill>
              </a:rPr>
              <a:t> ». La mémorisation concerne donc l’ensemble de l’apprentissage de la langue vivante et ne se limite pas à « la langue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6a74f24e6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6a74f24e6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Cécile </a:t>
            </a:r>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Dans la continuité de la précédente diapositive, la mémorisation</a:t>
            </a:r>
            <a:r>
              <a:rPr lang="fr" sz="1050">
                <a:solidFill>
                  <a:schemeClr val="dk1"/>
                </a:solidFill>
              </a:rPr>
              <a:t> est donc un acte « fondamental pour </a:t>
            </a:r>
            <a:r>
              <a:rPr lang="fr" sz="1050" b="1">
                <a:solidFill>
                  <a:schemeClr val="dk1"/>
                </a:solidFill>
              </a:rPr>
              <a:t>comprendre </a:t>
            </a:r>
            <a:r>
              <a:rPr lang="fr" sz="1050">
                <a:solidFill>
                  <a:schemeClr val="dk1"/>
                </a:solidFill>
              </a:rPr>
              <a:t>et</a:t>
            </a:r>
            <a:r>
              <a:rPr lang="fr" sz="1050" b="1">
                <a:solidFill>
                  <a:schemeClr val="dk1"/>
                </a:solidFill>
              </a:rPr>
              <a:t> interagir </a:t>
            </a:r>
            <a:r>
              <a:rPr lang="fr" sz="1050">
                <a:solidFill>
                  <a:schemeClr val="dk1"/>
                </a:solidFill>
              </a:rPr>
              <a:t>ainsi que pour</a:t>
            </a:r>
            <a:r>
              <a:rPr lang="fr" sz="1050" b="1">
                <a:solidFill>
                  <a:schemeClr val="dk1"/>
                </a:solidFill>
              </a:rPr>
              <a:t> appréhender la culture des différentes aires linguistiques </a:t>
            </a:r>
            <a:r>
              <a:rPr lang="fr" sz="1050">
                <a:solidFill>
                  <a:schemeClr val="dk1"/>
                </a:solidFill>
              </a:rPr>
              <a:t>».</a:t>
            </a:r>
            <a:endParaRPr sz="105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sz="1050">
                <a:solidFill>
                  <a:schemeClr val="dk1"/>
                </a:solidFill>
              </a:rPr>
              <a:t> </a:t>
            </a:r>
            <a:endParaRPr sz="105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Les programmes d’enseignement insistent également sur le fait que la mémorisation est l’une des </a:t>
            </a:r>
            <a:r>
              <a:rPr lang="fr" b="1">
                <a:solidFill>
                  <a:schemeClr val="dk1"/>
                </a:solidFill>
              </a:rPr>
              <a:t>toutes</a:t>
            </a:r>
            <a:r>
              <a:rPr lang="fr">
                <a:solidFill>
                  <a:schemeClr val="dk1"/>
                </a:solidFill>
              </a:rPr>
              <a:t> </a:t>
            </a:r>
            <a:r>
              <a:rPr lang="fr" b="1">
                <a:solidFill>
                  <a:schemeClr val="dk1"/>
                </a:solidFill>
              </a:rPr>
              <a:t>premières stratégies </a:t>
            </a:r>
            <a:r>
              <a:rPr lang="fr">
                <a:solidFill>
                  <a:schemeClr val="dk1"/>
                </a:solidFill>
              </a:rPr>
              <a:t>que l’élève mobilise pour pouvoir </a:t>
            </a:r>
            <a:r>
              <a:rPr lang="fr" b="1">
                <a:solidFill>
                  <a:schemeClr val="dk1"/>
                </a:solidFill>
              </a:rPr>
              <a:t>s’exprimer. </a:t>
            </a:r>
            <a:r>
              <a:rPr lang="fr">
                <a:solidFill>
                  <a:schemeClr val="dk1"/>
                </a:solidFill>
              </a:rPr>
              <a:t>C’est en effet à l’appui du par cœur qu’il pose ensuite </a:t>
            </a:r>
            <a:r>
              <a:rPr lang="fr" b="1">
                <a:solidFill>
                  <a:schemeClr val="dk1"/>
                </a:solidFill>
              </a:rPr>
              <a:t>ses mots</a:t>
            </a:r>
            <a:r>
              <a:rPr lang="fr">
                <a:solidFill>
                  <a:schemeClr val="dk1"/>
                </a:solidFill>
              </a:rPr>
              <a:t> pour pouvoir exprimer une idée personnelle.</a:t>
            </a: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highlight>
                  <a:srgbClr val="FFFF00"/>
                </a:highlight>
              </a:rPr>
              <a:t> </a:t>
            </a:r>
            <a:endParaRPr>
              <a:solidFill>
                <a:schemeClr val="dk1"/>
              </a:solidFill>
              <a:highlight>
                <a:srgbClr val="FFFF00"/>
              </a:highlight>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De ce fait, la mémorisation contribue à </a:t>
            </a:r>
            <a:r>
              <a:rPr lang="fr" b="1">
                <a:solidFill>
                  <a:schemeClr val="dk1"/>
                </a:solidFill>
              </a:rPr>
              <a:t>l’autonomie de l’élève </a:t>
            </a:r>
            <a:r>
              <a:rPr lang="fr">
                <a:solidFill>
                  <a:schemeClr val="dk1"/>
                </a:solidFill>
              </a:rPr>
              <a:t>: les outils lexicaux, amples et précis, lui permettent « d’accéder à une pensée complexe, d’appréhender le réel de manière autonome et de développer le </a:t>
            </a:r>
            <a:r>
              <a:rPr lang="fr" b="1">
                <a:solidFill>
                  <a:schemeClr val="dk1"/>
                </a:solidFill>
              </a:rPr>
              <a:t>sentiment de compétence</a:t>
            </a:r>
            <a:r>
              <a:rPr lang="fr">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6a74f24e6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6a74f24e6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Cécile </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Par ailleurs, la mémorisation est ancrée dans le travail en classe et dans le travail personnel de l’élève.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 </a:t>
            </a: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b="1">
                <a:solidFill>
                  <a:schemeClr val="dk1"/>
                </a:solidFill>
              </a:rPr>
              <a:t>Le lexique</a:t>
            </a:r>
            <a:r>
              <a:rPr lang="fr">
                <a:solidFill>
                  <a:schemeClr val="dk1"/>
                </a:solidFill>
              </a:rPr>
              <a:t> est lui-même « lié aux axes culturels définis par les programmes et aux supports retenus ». La </a:t>
            </a:r>
            <a:r>
              <a:rPr lang="fr" b="1">
                <a:solidFill>
                  <a:schemeClr val="dk1"/>
                </a:solidFill>
              </a:rPr>
              <a:t>mémorisation</a:t>
            </a:r>
            <a:r>
              <a:rPr lang="fr">
                <a:solidFill>
                  <a:schemeClr val="dk1"/>
                </a:solidFill>
              </a:rPr>
              <a:t> est donc affaire de </a:t>
            </a:r>
            <a:r>
              <a:rPr lang="fr" b="1">
                <a:solidFill>
                  <a:schemeClr val="dk1"/>
                </a:solidFill>
              </a:rPr>
              <a:t>contexte d’apprentissage</a:t>
            </a:r>
            <a:r>
              <a:rPr lang="fr">
                <a:solidFill>
                  <a:schemeClr val="dk1"/>
                </a:solidFill>
              </a:rPr>
              <a:t>.</a:t>
            </a: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 </a:t>
            </a: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Par ailleurs l’expression, qu’elle soit écrite ou orale, repose sur la </a:t>
            </a:r>
            <a:r>
              <a:rPr lang="fr" b="1">
                <a:solidFill>
                  <a:schemeClr val="dk1"/>
                </a:solidFill>
              </a:rPr>
              <a:t>réactivation</a:t>
            </a:r>
            <a:r>
              <a:rPr lang="fr">
                <a:solidFill>
                  <a:schemeClr val="dk1"/>
                </a:solidFill>
              </a:rPr>
              <a:t> des connaissances de l’élève et leur </a:t>
            </a:r>
            <a:r>
              <a:rPr lang="fr" b="1">
                <a:solidFill>
                  <a:schemeClr val="dk1"/>
                </a:solidFill>
              </a:rPr>
              <a:t>enrichissement</a:t>
            </a:r>
            <a:r>
              <a:rPr lang="fr">
                <a:solidFill>
                  <a:schemeClr val="dk1"/>
                </a:solidFill>
              </a:rPr>
              <a:t> en situation d’expression. Réactivation et enrichissement sont les deux éléments constitutifs de la </a:t>
            </a:r>
            <a:r>
              <a:rPr lang="fr" b="1">
                <a:solidFill>
                  <a:schemeClr val="dk1"/>
                </a:solidFill>
              </a:rPr>
              <a:t>progression spiralaire. De ce fait, la mémorisation </a:t>
            </a:r>
            <a:r>
              <a:rPr lang="fr">
                <a:solidFill>
                  <a:schemeClr val="dk1"/>
                </a:solidFill>
              </a:rPr>
              <a:t>est la condition à l’existence de l’un et, à par voie de conséquence, de l’autre.</a:t>
            </a: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 </a:t>
            </a: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Enfin, les programmes font clairement mention du </a:t>
            </a:r>
            <a:r>
              <a:rPr lang="fr" b="1">
                <a:solidFill>
                  <a:schemeClr val="dk1"/>
                </a:solidFill>
              </a:rPr>
              <a:t>cahier personnel de l’élève</a:t>
            </a:r>
            <a:r>
              <a:rPr lang="fr">
                <a:solidFill>
                  <a:schemeClr val="dk1"/>
                </a:solidFill>
              </a:rPr>
              <a:t>. Le </a:t>
            </a:r>
            <a:r>
              <a:rPr lang="fr" b="1">
                <a:solidFill>
                  <a:schemeClr val="dk1"/>
                </a:solidFill>
              </a:rPr>
              <a:t>cahier de l’élève </a:t>
            </a:r>
            <a:r>
              <a:rPr lang="fr">
                <a:solidFill>
                  <a:schemeClr val="dk1"/>
                </a:solidFill>
              </a:rPr>
              <a:t>est un élément clé dans la mesure où « le temps même de l’écriture participe à l’appropriation et à </a:t>
            </a:r>
            <a:r>
              <a:rPr lang="fr" b="1">
                <a:solidFill>
                  <a:schemeClr val="dk1"/>
                </a:solidFill>
              </a:rPr>
              <a:t>mémorisation </a:t>
            </a:r>
            <a:r>
              <a:rPr lang="fr">
                <a:solidFill>
                  <a:schemeClr val="dk1"/>
                </a:solidFill>
              </a:rPr>
              <a:t>des savoirs, consolidant ainsi les compétences des élèves ».</a:t>
            </a:r>
            <a:endParaRPr>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Ainsi, </a:t>
            </a:r>
            <a:r>
              <a:rPr lang="fr" b="1">
                <a:solidFill>
                  <a:schemeClr val="dk1"/>
                </a:solidFill>
              </a:rPr>
              <a:t>recopier dans le cahier</a:t>
            </a:r>
            <a:r>
              <a:rPr lang="fr">
                <a:solidFill>
                  <a:schemeClr val="dk1"/>
                </a:solidFill>
              </a:rPr>
              <a:t> des éléments figurant au tableau est un acte qui contribue à </a:t>
            </a:r>
            <a:r>
              <a:rPr lang="fr" b="1">
                <a:solidFill>
                  <a:schemeClr val="dk1"/>
                </a:solidFill>
              </a:rPr>
              <a:t>la mémorisation</a:t>
            </a:r>
            <a:r>
              <a:rPr lang="fr">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b="1">
                <a:solidFill>
                  <a:schemeClr val="dk1"/>
                </a:solidFill>
              </a:rPr>
              <a:t>Enfin, la mémorisation </a:t>
            </a:r>
            <a:r>
              <a:rPr lang="fr">
                <a:solidFill>
                  <a:schemeClr val="dk1"/>
                </a:solidFill>
              </a:rPr>
              <a:t>est ainsi résolument au cœur du processus d’apprentissage de la langue, entre les activités de réception et de production, mais aussi entre l’entraînement et l’évaluation.</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43f4dc4549_2_17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dirty="0"/>
              <a:t>Mélanie</a:t>
            </a:r>
            <a:endParaRPr dirty="0"/>
          </a:p>
          <a:p>
            <a:pPr marL="0" lvl="0" indent="0" algn="l" rtl="0">
              <a:lnSpc>
                <a:spcPct val="100000"/>
              </a:lnSpc>
              <a:spcBef>
                <a:spcPts val="0"/>
              </a:spcBef>
              <a:spcAft>
                <a:spcPts val="0"/>
              </a:spcAft>
              <a:buSzPts val="1100"/>
              <a:buNone/>
            </a:pPr>
            <a:r>
              <a:rPr lang="fr" dirty="0"/>
              <a:t>L’ambition du cours de langues vivantes adossé aux nouveaux programmes, c’est aussi d’engager l’élève dans un projet d’éducation global qui lui permet de développer toutes les compétences du socle, mais aussi tous ses talents propres.</a:t>
            </a:r>
            <a:endParaRPr dirty="0"/>
          </a:p>
          <a:p>
            <a:pPr marL="0" lvl="0" indent="0" algn="l" rtl="0">
              <a:lnSpc>
                <a:spcPct val="100000"/>
              </a:lnSpc>
              <a:spcBef>
                <a:spcPts val="0"/>
              </a:spcBef>
              <a:spcAft>
                <a:spcPts val="0"/>
              </a:spcAft>
              <a:buSzPts val="1100"/>
              <a:buNone/>
            </a:pPr>
            <a:r>
              <a:rPr lang="fr" dirty="0"/>
              <a:t>Vous le savez en tant qu’enseignants, l’engagement des élèves est la propédeutique à tout apprentissage efficace. Or, pour engager l’élève, il est important de faire appel à de nombreuses dimensions de son vécu: sa créativité, sa curiosité culturelle et interculturelle, son plaisir à collaborer avec autrui et notamment avec ses pairs, sa projection dans l’avenir, son sentiment d’efficacité personnelle.</a:t>
            </a:r>
            <a:endParaRPr dirty="0"/>
          </a:p>
          <a:p>
            <a:pPr marL="0" lvl="0" indent="0" algn="l" rtl="0">
              <a:lnSpc>
                <a:spcPct val="100000"/>
              </a:lnSpc>
              <a:spcBef>
                <a:spcPts val="0"/>
              </a:spcBef>
              <a:spcAft>
                <a:spcPts val="0"/>
              </a:spcAft>
              <a:buSzPts val="1100"/>
              <a:buNone/>
            </a:pPr>
            <a:r>
              <a:rPr lang="fr" dirty="0"/>
              <a:t>Les nouveaux programmes ont dont l’ambition d’apporter aux enseignants des propositions qui lui permettent d’impliquer l’élève dans un projet motivant, proche de situations réelles, adapté à son âge, qui mette en jeu sa compétence psychosociale et interculturelle, suscite son goût du défi, du débat.</a:t>
            </a:r>
            <a:endParaRPr dirty="0"/>
          </a:p>
          <a:p>
            <a:pPr marL="0" lvl="0" indent="0" algn="l" rtl="0">
              <a:lnSpc>
                <a:spcPct val="100000"/>
              </a:lnSpc>
              <a:spcBef>
                <a:spcPts val="0"/>
              </a:spcBef>
              <a:spcAft>
                <a:spcPts val="0"/>
              </a:spcAft>
              <a:buSzPts val="1100"/>
              <a:buNone/>
            </a:pPr>
            <a:r>
              <a:rPr lang="fr" dirty="0"/>
              <a:t>Puisque le mot de “débat”, cher à l’académie de Versailles, a été lancé, nous souhaitons néanmoins rappeler que le débat n’est pas nécessairement la confrontation des opinions réelles des élèves, surtout sur les questions socialement vives. On est dans le jeu de rôle, dans la médiation.</a:t>
            </a:r>
            <a:endParaRPr dirty="0"/>
          </a:p>
          <a:p>
            <a:pPr marL="0" lvl="0" indent="0" algn="l" rtl="0">
              <a:lnSpc>
                <a:spcPct val="100000"/>
              </a:lnSpc>
              <a:spcBef>
                <a:spcPts val="0"/>
              </a:spcBef>
              <a:spcAft>
                <a:spcPts val="0"/>
              </a:spcAft>
              <a:buSzPts val="1100"/>
              <a:buNone/>
            </a:pPr>
            <a:r>
              <a:rPr lang="fr" dirty="0"/>
              <a:t>Car engager l’élève, c’est aussi lui donner les clé de construction historiques des différentes cultures, des éléments factuels d’argumentation. C’est dépasser l’approche par l’opinion pour aller vers la compréhension, en mobilisant le langage et les fonctions langagières de façon progressive.</a:t>
            </a:r>
            <a:endParaRPr dirty="0"/>
          </a:p>
          <a:p>
            <a:pPr marL="0" lvl="0" indent="0" algn="l" rtl="0">
              <a:lnSpc>
                <a:spcPct val="100000"/>
              </a:lnSpc>
              <a:spcBef>
                <a:spcPts val="0"/>
              </a:spcBef>
              <a:spcAft>
                <a:spcPts val="0"/>
              </a:spcAft>
              <a:buSzPts val="1100"/>
              <a:buNone/>
            </a:pPr>
            <a:r>
              <a:rPr lang="fr" dirty="0"/>
              <a:t>La superficialité n’engage pas les élèves!</a:t>
            </a:r>
            <a:endParaRPr dirty="0"/>
          </a:p>
          <a:p>
            <a:pPr marL="0" lvl="0" indent="0" algn="l" rtl="0">
              <a:lnSpc>
                <a:spcPct val="100000"/>
              </a:lnSpc>
              <a:spcBef>
                <a:spcPts val="0"/>
              </a:spcBef>
              <a:spcAft>
                <a:spcPts val="0"/>
              </a:spcAft>
              <a:buSzPts val="1100"/>
              <a:buNone/>
            </a:pPr>
            <a:r>
              <a:rPr lang="fr" dirty="0"/>
              <a:t>On le voit, c’est aussi l’articulation avec les différents parcours, avec les autres disciplines, qui est suggérée ici, mais n’empiétons pas sur la troisième grande partie de notre propos, et passons maintenant aux questions.</a:t>
            </a:r>
            <a:endParaRPr dirty="0"/>
          </a:p>
        </p:txBody>
      </p:sp>
      <p:sp>
        <p:nvSpPr>
          <p:cNvPr id="356" name="Google Shape;356;g343f4dc4549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36030b2b0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36030b2b0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43f4dc4549_2_8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dirty="0"/>
              <a:t>Mélanie</a:t>
            </a:r>
            <a:endParaRPr dirty="0"/>
          </a:p>
          <a:p>
            <a:pPr marL="0" lvl="0" indent="0" algn="l" rtl="0">
              <a:lnSpc>
                <a:spcPct val="100000"/>
              </a:lnSpc>
              <a:spcBef>
                <a:spcPts val="0"/>
              </a:spcBef>
              <a:spcAft>
                <a:spcPts val="0"/>
              </a:spcAft>
              <a:buSzPts val="1100"/>
              <a:buNone/>
            </a:pPr>
            <a:r>
              <a:rPr lang="fr" dirty="0"/>
              <a:t>Nous avons choisi de structurer cette intervention autour des trois mots-clés qui ont présidé l’élaboration de ces nouveaux programmes dans leur partie commune comme dans la déclinaison proposée pour chaque langue vivante étrangère ou régionale, à savoir: progressivité - ambition - exigence.</a:t>
            </a:r>
            <a:endParaRPr dirty="0"/>
          </a:p>
          <a:p>
            <a:pPr marL="0" lvl="0" indent="0" algn="l" rtl="0">
              <a:lnSpc>
                <a:spcPct val="100000"/>
              </a:lnSpc>
              <a:spcBef>
                <a:spcPts val="0"/>
              </a:spcBef>
              <a:spcAft>
                <a:spcPts val="0"/>
              </a:spcAft>
              <a:buSzPts val="1100"/>
              <a:buNone/>
            </a:pPr>
            <a:r>
              <a:rPr lang="fr" dirty="0"/>
              <a:t>Mais avant d’envisager la façon dont ces trois ambitions s’incarnent dans les programmes, nous vous proposons un bref rappel du contexte de leur rédaction, et une synthèse globale de ce qui change et ne change pas, en deux diapositives qui seront bien évidemment mises à la disposition de tous suite au webinaire. C’est la raison pour laquelle certaines diapositives sont assez denses: l’information sera ainsi plus accessible.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 dirty="0"/>
              <a:t>Cela m’amène à une précision d’ordre organisationnel: comme vous l’avez sans doute constaté, vos micros sont fermés pour garantir la bonne qualité d’écoute, mais vous avez la possibilité de poser vos questions via le chat. Elles seront posées par les collègues qui ont accepté très aimablement de faire cette médiation sur deux temps de questions / réponses, au milieu et à la fin du webinaire. Ce dernier sera également enregistré et déposé sur le portail langues pour consultation ultérieure.</a:t>
            </a:r>
            <a:endParaRPr dirty="0"/>
          </a:p>
        </p:txBody>
      </p:sp>
      <p:sp>
        <p:nvSpPr>
          <p:cNvPr id="214" name="Google Shape;214;g343f4dc4549_2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43f4dc4549_2_1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Mélanie</a:t>
            </a:r>
            <a:endParaRPr/>
          </a:p>
          <a:p>
            <a:pPr marL="0" lvl="0" indent="0" algn="l" rtl="0">
              <a:lnSpc>
                <a:spcPct val="100000"/>
              </a:lnSpc>
              <a:spcBef>
                <a:spcPts val="0"/>
              </a:spcBef>
              <a:spcAft>
                <a:spcPts val="0"/>
              </a:spcAft>
              <a:buSzPts val="1100"/>
              <a:buNone/>
            </a:pPr>
            <a:r>
              <a:rPr lang="fr"/>
              <a:t>La question des articulations a été centrale dans le travail de rédaction des nouveaux programmes, les nombreuses inspectrices et inspecteurs de l’académie qui ont contribué à ce travail pourront vous le confirmer. Cela s’incarne dans l’ensemble des guides produits pour chacune des langues vivantes pour chacune des années du cycle, mais plus particulièrement dans les fascicules des classes de 6e et de 2nde.</a:t>
            </a:r>
            <a:endParaRPr/>
          </a:p>
          <a:p>
            <a:pPr marL="0" lvl="0" indent="0" algn="l" rtl="0">
              <a:lnSpc>
                <a:spcPct val="100000"/>
              </a:lnSpc>
              <a:spcBef>
                <a:spcPts val="0"/>
              </a:spcBef>
              <a:spcAft>
                <a:spcPts val="0"/>
              </a:spcAft>
              <a:buSzPts val="1100"/>
              <a:buNone/>
            </a:pPr>
            <a:r>
              <a:rPr lang="fr"/>
              <a:t>Nous vous invitons à consulter avec attention ces formats A4 qui donnent des pistes concrètes pour articuler, au sein d’une séquence ou même d’une séance de travail, les aspects linguistiques et culturels, mais aussi les différentes activités langagières.</a:t>
            </a:r>
            <a:endParaRPr/>
          </a:p>
          <a:p>
            <a:pPr marL="0" lvl="0" indent="0" algn="l" rtl="0">
              <a:lnSpc>
                <a:spcPct val="100000"/>
              </a:lnSpc>
              <a:spcBef>
                <a:spcPts val="0"/>
              </a:spcBef>
              <a:spcAft>
                <a:spcPts val="0"/>
              </a:spcAft>
              <a:buSzPts val="1100"/>
              <a:buNone/>
            </a:pPr>
            <a:r>
              <a:rPr lang="fr"/>
              <a:t>AInsi, dans cet exemple issu du programme de seconde en allemand, les élèves peuvent s’appuyer sur les similitudes entre plusieurs récits d’une légende ancienne pour y puiser le lexique et les structures qui leur permettent de réinterpréter le récit à l’écrit, de le transcrire en utilisant un code textuel et communicationnel différent, mais enrichi par la fréquentation des textes supports. Par cette articulation, l’élève devient un médiateur, ce qui est la plus belle ambition de l’apprentissage d’une langue vivante.</a:t>
            </a:r>
            <a:endParaRPr/>
          </a:p>
        </p:txBody>
      </p:sp>
      <p:sp>
        <p:nvSpPr>
          <p:cNvPr id="368" name="Google Shape;368;g343f4dc4549_2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43f4dc4549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Corinne </a:t>
            </a:r>
            <a:endParaRPr/>
          </a:p>
          <a:p>
            <a:pPr marL="0" lvl="0" indent="0" algn="l" rtl="0">
              <a:lnSpc>
                <a:spcPct val="100000"/>
              </a:lnSpc>
              <a:spcBef>
                <a:spcPts val="0"/>
              </a:spcBef>
              <a:spcAft>
                <a:spcPts val="0"/>
              </a:spcAft>
              <a:buSzPts val="1100"/>
              <a:buNone/>
            </a:pPr>
            <a:r>
              <a:rPr lang="fr"/>
              <a:t>Les grilles d’évaluation du contrôle continu l’indiquent: Les connaissances (inter)culturelles font partie intégrante de la compétence en langues vivantes. Ainsi, pour passer du niveau B1 au niveau B2 en expression, il convient de passer de la simple référence (inter)culturelle à l’appui sur des “éléments (inter)culturels pertinents”. De la même façon, pour atteindre le niveau B2 en réception, il faut être en mesure d’identifier la “richesse d’un contexte”, sur le plan (inter)culturel notamment.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Langue et culture vont de pair : exemple en chinois : certains textes (ou extraits de textes) écrits autour de 1917 sont suffisamment simples pour être abordés et permettent aux élèves de découvrir d’une part dans quel contexte historique est apparu le marquage en genre des pronoms dans la langue écrite chinoise, d’autre part la collision entre l’expression grammaticale du genre et les questions d’égalité dans les sociétés du monde chinois. Plus largement, ce fait de langue - fait culturel est l’occasion d’approfondir le décalage entre forme orale et forme écrite en chinois qui continue à être ressentie comme problématique aujourd’hui.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La compréhension fine de la culture passe par une culture riche : les façons de saluer et leurs formulations diffèrent d’un pays arabe à l’autre. Dès le premiers apprentissages l’élève entre dans la réalité culturelle et linguistique du monde arabe et est sensibilisé, à travers la compétence simple de savoir saluer, </a:t>
            </a:r>
            <a:r>
              <a:rPr lang="fr">
                <a:solidFill>
                  <a:schemeClr val="dk1"/>
                </a:solidFill>
              </a:rPr>
              <a:t> à la variété linguistique et aux notions de registres entre arabe standard et dialectal.</a:t>
            </a:r>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En portugais comme dans d’autres langues parlées sur des territoires éloignés et différents, la langue revêt des représentations communes avec des variations propres à un espace géographique donné. Cette variété de repères culturels développe la curiosité et l’esprit critique en révélant la prise de conscience de certaines différences. Les formes variées du vouvoiement constituent dans les sociétés lusophones un point de convergence culturelle qui témoignent d’une certaine déférence et d’un respect de l’autre (</a:t>
            </a:r>
            <a:r>
              <a:rPr lang="fr" i="1">
                <a:solidFill>
                  <a:schemeClr val="dk1"/>
                </a:solidFill>
              </a:rPr>
              <a:t>O senhor, a senhora, você, …</a:t>
            </a:r>
            <a:r>
              <a:rPr lang="fr">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La culture n’est pas l’actualité : exemple en allemand. Dans l’objet d’étude 1 de l’axe 4 du programme de seconde, on interroge l’avenir des stations de ski. Cette préoccupation, qui n’est pas exclusive à l’espace germanophone, peut cependant être mise en perspective interculturelle en évoquant au cours de la séquence la fascination très particulière e très ancienne des allemands pour la montagne et le ski, qui s’exprime par exemple par une véritable vague de films sur les sports d’hiver entre les années 20 et 30 en Allemagne, mode qui a d’ailleurs vu émerger le talent de la jeune Léni Riefenstahl. On pourra également faire découvrir aux élèves ce monument de la littérature germanophone qu’est La montagne magique de Thomas Mann.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375" name="Google Shape;375;g343f4dc4549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43f4dc4549_2_19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fr" sz="1400">
                <a:solidFill>
                  <a:schemeClr val="dk1"/>
                </a:solidFill>
              </a:rPr>
              <a:t>Corinne </a:t>
            </a:r>
            <a:endParaRPr sz="1400">
              <a:solidFill>
                <a:schemeClr val="dk1"/>
              </a:solidFill>
            </a:endParaRPr>
          </a:p>
          <a:p>
            <a:pPr marL="0" lvl="0" indent="0" algn="l" rtl="0">
              <a:lnSpc>
                <a:spcPct val="90000"/>
              </a:lnSpc>
              <a:spcBef>
                <a:spcPts val="800"/>
              </a:spcBef>
              <a:spcAft>
                <a:spcPts val="0"/>
              </a:spcAft>
              <a:buNone/>
            </a:pPr>
            <a:r>
              <a:rPr lang="fr" sz="1400">
                <a:solidFill>
                  <a:schemeClr val="dk1"/>
                </a:solidFill>
              </a:rPr>
              <a:t>L’interaction, voire la production, peut précéder la réception et la préparer</a:t>
            </a:r>
            <a:endParaRPr sz="400"/>
          </a:p>
          <a:p>
            <a:pPr marL="0" lvl="0" indent="0" algn="l" rtl="0">
              <a:lnSpc>
                <a:spcPct val="100000"/>
              </a:lnSpc>
              <a:spcBef>
                <a:spcPts val="0"/>
              </a:spcBef>
              <a:spcAft>
                <a:spcPts val="0"/>
              </a:spcAft>
              <a:buSzPts val="1100"/>
              <a:buNone/>
            </a:pPr>
            <a:r>
              <a:rPr lang="fr"/>
              <a:t>La production peut précéder la réception : exemple en allemand : Si l’on considère les récurrences ou effet d’écho entre différents objets d’étude des programmes, on voit qu’il peut être tout à fait possible, au début d’une séquence, de partir d’une production orale ou écrite sur ce que les élèves savent déjà du sujet avant d’aborder de nouveaux aspects par le biais des documents. C’est le cas par exemple entre l’objet d’étude “Reiselust” du programme de 4e, et sa reprise en 3e sous l’intitulé : “Voltaire und Sauzay Programme”: une nouvelle forme de Bildungsreise ?</a:t>
            </a:r>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En portugais, les premières années d’apprentissage de la langue privilégient l’activité de réception orale. Les élèves sont exposés à une variété de supports audio ou vidéo extraits de la radio, de la TV, de chansons, de films, etc. représentatifs de la diversité linguistique de l’espace lusophone et qui serviront de modèles structurants. Les élèves s’entraînent dans un premier temps à écouter attentivement pour comprendre d’abord le sens général, à repérer des mots clés et des informations simples, à mettre en lien ces informations pour construire du sens. A partir d’une entrée culturelle explicite, la chanson </a:t>
            </a:r>
            <a:r>
              <a:rPr lang="fr" i="1">
                <a:solidFill>
                  <a:schemeClr val="dk1"/>
                </a:solidFill>
              </a:rPr>
              <a:t>Família </a:t>
            </a:r>
            <a:r>
              <a:rPr lang="fr">
                <a:solidFill>
                  <a:schemeClr val="dk1"/>
                </a:solidFill>
              </a:rPr>
              <a:t>de Rita Rameh, les élèves assimilent les récurrences de la chanson pour les imiter et les reproduire (</a:t>
            </a:r>
            <a:r>
              <a:rPr lang="fr" i="1">
                <a:solidFill>
                  <a:schemeClr val="dk1"/>
                </a:solidFill>
              </a:rPr>
              <a:t>Diga quem mora na sua casa, quem mora com você./ Moro com meu pai, minha mãe e minha irmã.</a:t>
            </a:r>
            <a:r>
              <a:rPr lang="fr">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a:solidFill>
                  <a:schemeClr val="dk1"/>
                </a:solidFill>
              </a:rPr>
              <a:t>Ajouter un ex en anglais de projet d’écoute /de lecture</a:t>
            </a:r>
            <a:endParaRPr>
              <a:solidFill>
                <a:schemeClr val="dk1"/>
              </a:solidFill>
            </a:endParaRPr>
          </a:p>
          <a:p>
            <a:pPr marL="0" lvl="0" indent="0" algn="l" rtl="0">
              <a:lnSpc>
                <a:spcPct val="100000"/>
              </a:lnSpc>
              <a:spcBef>
                <a:spcPts val="120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382" name="Google Shape;382;g343f4dc4549_2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43f4dc4549_2_19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dirty="0"/>
              <a:t>Corinne </a:t>
            </a:r>
            <a:endParaRPr dirty="0"/>
          </a:p>
          <a:p>
            <a:pPr marL="0" lvl="0" indent="0" algn="l" rtl="0">
              <a:lnSpc>
                <a:spcPct val="100000"/>
              </a:lnSpc>
              <a:spcBef>
                <a:spcPts val="0"/>
              </a:spcBef>
              <a:spcAft>
                <a:spcPts val="0"/>
              </a:spcAft>
              <a:buSzPts val="1100"/>
              <a:buNone/>
            </a:pPr>
            <a:r>
              <a:rPr lang="fr" dirty="0"/>
              <a:t>La langue est aussi un objet d’étude en vue d’aider à l’apprentissage : Dès le niveau A1 en ara</a:t>
            </a:r>
            <a:r>
              <a:rPr lang="fr" dirty="0">
                <a:solidFill>
                  <a:schemeClr val="dk1"/>
                </a:solidFill>
              </a:rPr>
              <a:t>be, par exemple, on peut attirer l’attention des élèves sur la cohérence de la construction de l’annexion (construction du complément du nom) et celle de l’adjectif possessif: on dit “le stylo de l’élève” et “le stylo de lui “ (=son stylo). Les deux constructions se caractérisent par l’élision du déterminant du nom principal car l’adjonction du complément du nom comme de l’</a:t>
            </a:r>
            <a:r>
              <a:rPr lang="fr" dirty="0"/>
              <a:t>adjectif possessif “suffit” à déterminer le nom. Contrairement à cette longue explication, cela peut se montrer très clairement avec un schéma.</a:t>
            </a:r>
            <a:endParaRPr dirty="0"/>
          </a:p>
          <a:p>
            <a:pPr marL="0" lvl="0" indent="0" algn="l" rtl="0">
              <a:lnSpc>
                <a:spcPct val="115000"/>
              </a:lnSpc>
              <a:spcBef>
                <a:spcPts val="1200"/>
              </a:spcBef>
              <a:spcAft>
                <a:spcPts val="0"/>
              </a:spcAft>
              <a:buClr>
                <a:schemeClr val="dk1"/>
              </a:buClr>
              <a:buSzPts val="1100"/>
              <a:buFont typeface="Arial"/>
              <a:buNone/>
            </a:pPr>
            <a:r>
              <a:rPr lang="fr" dirty="0"/>
              <a:t>Au lycée, les élèves sont encouragés à participer, à interagir en classe dans des situations de communication authentiques. Ils sont invités à exprimer leur opinion et à échanger des informations sous la forme de jeux de rôle, dans des situations souvent propices à la médiation. Ils participent à une écriture collaborative, à la rédaction de courriers électroniques, de lettres, de messages. Par exemple, conscients de la situation climatique que nous vivons et décidés à relever les défis environnementaux, ils mettent en scène le dépôt d’une plainte auprès de la CEDH par de jeunes activistes qui dénoncent l’inaction des états lusophones (Portugal, Brésil, Afrique) au cours d’une émission de télévision avec différents acteurs de la société civile et industrielle.</a:t>
            </a:r>
            <a:endParaRPr dirty="0"/>
          </a:p>
          <a:p>
            <a:pPr marL="0" lvl="0" indent="0" algn="l" rtl="0">
              <a:lnSpc>
                <a:spcPct val="100000"/>
              </a:lnSpc>
              <a:spcBef>
                <a:spcPts val="1200"/>
              </a:spcBef>
              <a:spcAft>
                <a:spcPts val="0"/>
              </a:spcAft>
              <a:buSzPts val="1100"/>
              <a:buNone/>
            </a:pPr>
            <a:endParaRPr dirty="0"/>
          </a:p>
        </p:txBody>
      </p:sp>
      <p:sp>
        <p:nvSpPr>
          <p:cNvPr id="396" name="Google Shape;396;g343f4dc4549_2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43f4dc4549_2_20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Marianne</a:t>
            </a:r>
            <a:endParaRPr/>
          </a:p>
          <a:p>
            <a:pPr marL="0" lvl="0" indent="0" algn="l" rtl="0">
              <a:lnSpc>
                <a:spcPct val="100000"/>
              </a:lnSpc>
              <a:spcBef>
                <a:spcPts val="0"/>
              </a:spcBef>
              <a:spcAft>
                <a:spcPts val="0"/>
              </a:spcAft>
              <a:buSzPts val="1100"/>
              <a:buNone/>
            </a:pPr>
            <a:r>
              <a:rPr lang="fr"/>
              <a:t>Pour la compétence langagière globale : exemple en allemand : L’enseignement anticipé de l’allemand en classe de 6e permet aux élèves, et c’est bien là l’objectif du dispositif, de s’appuyer sur les compétences acquises en anglais pour appréhender plus rapidement l’entrée dans la langue allemande, avec laquelle il présente des similitudes lexicales, prosodiques et grammaticales. L’objet d’étude “Es geht um die Wurst” permet par exemple de découvrir des traditions culinaires aux racines communes, comme Pancake et Pfannkuchen, ou Bretzel et pretzel…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En arabe, certaines thématiques permettent de sensibiliser les élèves à ces ponts qui existent entre les langues et les cultures du fait d’une histoire commune, par exemple, entre l’arabe et l’espagnol ou entre l’arabe et l’italien. On peut être ainsi amené à souligner l’origine arabe du lexique architectural espagnol en étudiant les monuments d’al-Andalus, les avatars du </a:t>
            </a:r>
            <a:r>
              <a:rPr lang="fr">
                <a:solidFill>
                  <a:schemeClr val="dk1"/>
                </a:solidFill>
              </a:rPr>
              <a:t>personnage de Juha, populaire dès le Moyen-Âge et </a:t>
            </a:r>
            <a:r>
              <a:rPr lang="fr"/>
              <a:t>devenu Giufa en italien probablement depuis l’époque du roi normand de Sicile Roger II, ou enfin l’héritage de l’art du zellige devenu celui des azulejos espagnols ou portugais.</a:t>
            </a:r>
            <a:endParaRPr/>
          </a:p>
          <a:p>
            <a:pPr marL="0" lvl="0" indent="0" algn="l" rtl="0">
              <a:lnSpc>
                <a:spcPct val="100000"/>
              </a:lnSpc>
              <a:spcBef>
                <a:spcPts val="0"/>
              </a:spcBef>
              <a:spcAft>
                <a:spcPts val="0"/>
              </a:spcAft>
              <a:buSzPts val="1100"/>
              <a:buNone/>
            </a:pPr>
            <a:r>
              <a:rPr lang="fr"/>
              <a:t> </a:t>
            </a:r>
            <a:endParaRPr/>
          </a:p>
        </p:txBody>
      </p:sp>
      <p:sp>
        <p:nvSpPr>
          <p:cNvPr id="396" name="Google Shape;396;g343f4dc4549_2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43f4dc4549_2_20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Marianne</a:t>
            </a:r>
            <a:endParaRPr/>
          </a:p>
          <a:p>
            <a:pPr marL="0" lvl="0" indent="0" algn="l" rtl="0">
              <a:lnSpc>
                <a:spcPct val="100000"/>
              </a:lnSpc>
              <a:spcBef>
                <a:spcPts val="0"/>
              </a:spcBef>
              <a:spcAft>
                <a:spcPts val="0"/>
              </a:spcAft>
              <a:buSzPts val="1100"/>
              <a:buNone/>
            </a:pPr>
            <a:r>
              <a:rPr lang="fr"/>
              <a:t>La trace écrite pour les débutants en langue arabe, doit intégrer l’apprentissage du “geste graphique” dans le tracé des lettres. L’acquisition du geste est fondamentale, elle pourra se doubler d’une initiation à l’art de la calligraphie qui porte le geste au rang d’acte artistique.</a:t>
            </a:r>
            <a:endParaRPr/>
          </a:p>
        </p:txBody>
      </p:sp>
      <p:sp>
        <p:nvSpPr>
          <p:cNvPr id="403" name="Google Shape;403;g343f4dc4549_2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43f4dc4549_2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343f4dc4549_2_2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dirty="0"/>
              <a:t>Mélanie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 dirty="0"/>
              <a:t>L’IA bouleverse particulièrement la didactique des langues vivantes.</a:t>
            </a:r>
            <a:endParaRPr dirty="0"/>
          </a:p>
          <a:p>
            <a:pPr marL="0" lvl="0" indent="0" algn="l" rtl="0">
              <a:spcBef>
                <a:spcPts val="0"/>
              </a:spcBef>
              <a:spcAft>
                <a:spcPts val="0"/>
              </a:spcAft>
              <a:buClr>
                <a:schemeClr val="dk1"/>
              </a:buClr>
              <a:buSzPts val="1100"/>
              <a:buFont typeface="Arial"/>
              <a:buNone/>
            </a:pPr>
            <a:r>
              <a:rPr lang="fr" dirty="0">
                <a:solidFill>
                  <a:schemeClr val="dk1"/>
                </a:solidFill>
              </a:rPr>
              <a:t>Elle facilite en effet les opérations cognitives au cœur de la didactique des langues  (traduction, recherche d’informations, correction de la langue, etc.), mais cela pose des questions: il y a un risque de spoliation de certains mécanismes cognitifs par l’IA. Il y a un enjeu à encourager les élèves à ne pas déléguer complètement ces processus à l’IA sous peine de ne pas développer certaines connaissances et compétences. </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 dirty="0"/>
              <a:t>Mais on peutt aussi souligner les opportunités que cela offre et la transformation que cela implique: </a:t>
            </a:r>
            <a:endParaRPr dirty="0"/>
          </a:p>
          <a:p>
            <a:pPr marL="285750" lvl="0" indent="-285750" algn="l" rtl="0">
              <a:lnSpc>
                <a:spcPct val="100000"/>
              </a:lnSpc>
              <a:spcBef>
                <a:spcPts val="0"/>
              </a:spcBef>
              <a:spcAft>
                <a:spcPts val="0"/>
              </a:spcAft>
              <a:buClr>
                <a:schemeClr val="dk1"/>
              </a:buClr>
              <a:buSzPts val="1200"/>
              <a:buFont typeface="Noto Sans Symbols"/>
              <a:buChar char="⮚"/>
            </a:pPr>
            <a:r>
              <a:rPr lang="fr" dirty="0"/>
              <a:t>Intégrer l’IA aux cours de langue permet de placer l’élève dans un rôle de médiateur en relais des productions générées en partie par l’IA &gt; ce rôle de médiateur engage l’élève face à l’autrui: médiateur de texte, médiateur de concept, médiateur de communication, médiateur interculturel </a:t>
            </a:r>
            <a:endParaRPr dirty="0"/>
          </a:p>
          <a:p>
            <a:pPr marL="285750" lvl="0" indent="-285750" algn="l" rtl="0">
              <a:lnSpc>
                <a:spcPct val="100000"/>
              </a:lnSpc>
              <a:spcBef>
                <a:spcPts val="0"/>
              </a:spcBef>
              <a:spcAft>
                <a:spcPts val="0"/>
              </a:spcAft>
              <a:buClr>
                <a:schemeClr val="dk1"/>
              </a:buClr>
              <a:buSzPts val="1200"/>
              <a:buFont typeface="Noto Sans Symbols"/>
              <a:buChar char="⮚"/>
            </a:pPr>
            <a:r>
              <a:rPr lang="fr" dirty="0"/>
              <a:t>Intégrer l’IA aux cours de langue permet aussi de faciliter l’organisation de travail interdisciplinaire et interlangues en fournissant des outils aidant à la traduction, à la vulgarisation disciplinaire / scientifique, etc.</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200"/>
              <a:buFont typeface="Noto Sans Symbols"/>
              <a:buNone/>
            </a:pPr>
            <a:r>
              <a:rPr lang="fr" dirty="0"/>
              <a:t>Les nouveaux programmes offrent un terrain propice à l’intégration de l’IA dans des projets de médiation parce que:</a:t>
            </a:r>
            <a:endParaRPr dirty="0"/>
          </a:p>
          <a:p>
            <a:pPr marL="171450" lvl="0" indent="-171450" algn="l" rtl="0">
              <a:lnSpc>
                <a:spcPct val="100000"/>
              </a:lnSpc>
              <a:spcBef>
                <a:spcPts val="0"/>
              </a:spcBef>
              <a:spcAft>
                <a:spcPts val="0"/>
              </a:spcAft>
              <a:buClr>
                <a:schemeClr val="dk1"/>
              </a:buClr>
              <a:buSzPts val="1200"/>
              <a:buFont typeface="Noto Sans Symbols"/>
              <a:buChar char="⇒"/>
            </a:pPr>
            <a:r>
              <a:rPr lang="fr" dirty="0"/>
              <a:t>Axes communs en interlangues et par niveau de classe peut faciliter travail en interlangue</a:t>
            </a:r>
            <a:endParaRPr dirty="0"/>
          </a:p>
          <a:p>
            <a:pPr marL="171450" lvl="0" indent="-171450" algn="l" rtl="0">
              <a:lnSpc>
                <a:spcPct val="100000"/>
              </a:lnSpc>
              <a:spcBef>
                <a:spcPts val="0"/>
              </a:spcBef>
              <a:spcAft>
                <a:spcPts val="0"/>
              </a:spcAft>
              <a:buClr>
                <a:schemeClr val="dk1"/>
              </a:buClr>
              <a:buSzPts val="1200"/>
              <a:buFont typeface="Noto Sans Symbols"/>
              <a:buChar char="⇒"/>
            </a:pPr>
            <a:r>
              <a:rPr lang="fr" dirty="0"/>
              <a:t>Ancrage culturel fort demandé dans les programmes renforce l’interêt d’échanges interlangues et interculturels</a:t>
            </a:r>
            <a:endParaRPr dirty="0"/>
          </a:p>
          <a:p>
            <a:pPr marL="171450" lvl="0" indent="-95250" algn="l" rtl="0">
              <a:lnSpc>
                <a:spcPct val="100000"/>
              </a:lnSpc>
              <a:spcBef>
                <a:spcPts val="0"/>
              </a:spcBef>
              <a:spcAft>
                <a:spcPts val="0"/>
              </a:spcAft>
              <a:buClr>
                <a:schemeClr val="dk1"/>
              </a:buClr>
              <a:buSzPts val="1200"/>
              <a:buFont typeface="Noto Sans Symbols"/>
              <a:buNone/>
            </a:pPr>
            <a:endParaRPr dirty="0"/>
          </a:p>
          <a:p>
            <a:pPr marL="0" lvl="0" indent="0" algn="l" rtl="0">
              <a:lnSpc>
                <a:spcPct val="100000"/>
              </a:lnSpc>
              <a:spcBef>
                <a:spcPts val="0"/>
              </a:spcBef>
              <a:spcAft>
                <a:spcPts val="0"/>
              </a:spcAft>
              <a:buClr>
                <a:schemeClr val="dk1"/>
              </a:buClr>
              <a:buSzPts val="1200"/>
              <a:buFont typeface="Noto Sans Symbols"/>
              <a:buNone/>
            </a:pPr>
            <a:r>
              <a:rPr lang="fr" dirty="0"/>
              <a:t>Ainsi, en terminale, l’axe « territoire et mémoire » permet de développer une analyse fine des différentes approches mémorielles dans nos différentes ères culturelles et linguistiques. On peut donc imaginer à partir de cet axe un travail en interlangues autour de la question des mémoires partagées, communes ou croisées. </a:t>
            </a:r>
            <a:endParaRPr dirty="0"/>
          </a:p>
          <a:p>
            <a:pPr marL="0" lvl="0" indent="0" algn="l" rtl="0">
              <a:lnSpc>
                <a:spcPct val="100000"/>
              </a:lnSpc>
              <a:spcBef>
                <a:spcPts val="0"/>
              </a:spcBef>
              <a:spcAft>
                <a:spcPts val="0"/>
              </a:spcAft>
              <a:buClr>
                <a:schemeClr val="dk1"/>
              </a:buClr>
              <a:buSzPts val="1200"/>
              <a:buFont typeface="Noto Sans Symbols"/>
              <a:buNone/>
            </a:pPr>
            <a:r>
              <a:rPr lang="fr" dirty="0"/>
              <a:t>Le projet final d’une telle séquence pourrait être d’imaginer le forme, le lieu et l’objet d’un possible lieu de mémoire européen (ou international selon les langues impliquées) </a:t>
            </a:r>
            <a:endParaRPr dirty="0"/>
          </a:p>
          <a:p>
            <a:pPr marL="171450" lvl="0" indent="-171450" algn="l" rtl="0">
              <a:lnSpc>
                <a:spcPct val="100000"/>
              </a:lnSpc>
              <a:spcBef>
                <a:spcPts val="0"/>
              </a:spcBef>
              <a:spcAft>
                <a:spcPts val="0"/>
              </a:spcAft>
              <a:buClr>
                <a:schemeClr val="dk1"/>
              </a:buClr>
              <a:buSzPts val="1200"/>
              <a:buFont typeface="Noto Sans Symbols"/>
              <a:buChar char="⮚"/>
            </a:pPr>
            <a:r>
              <a:rPr lang="fr" dirty="0"/>
              <a:t>Outil d’IA peut faciliter l’organisation d’un travail interdisciplinaire entre professeurs: pour problématiser, planifier, modéliser, mais aussi faciliter l(accès aux documents sélectionnés par les autres professeurs</a:t>
            </a:r>
            <a:endParaRPr dirty="0"/>
          </a:p>
          <a:p>
            <a:pPr marL="171450" lvl="0" indent="-171450" algn="l" rtl="0">
              <a:lnSpc>
                <a:spcPct val="100000"/>
              </a:lnSpc>
              <a:spcBef>
                <a:spcPts val="0"/>
              </a:spcBef>
              <a:spcAft>
                <a:spcPts val="0"/>
              </a:spcAft>
              <a:buClr>
                <a:schemeClr val="dk1"/>
              </a:buClr>
              <a:buSzPts val="1200"/>
              <a:buFont typeface="Noto Sans Symbols"/>
              <a:buChar char="⮚"/>
            </a:pPr>
            <a:r>
              <a:rPr lang="fr" dirty="0"/>
              <a:t>Outils d’IA permettent ensuite un échange des élèves en interlangues (traduction / illustration de textes dans d’autres langues, utilisation d’outils de réalité augmentée pour immersion au cœur des villes sur les sites des mémoriels)</a:t>
            </a:r>
            <a:endParaRPr dirty="0"/>
          </a:p>
          <a:p>
            <a:pPr marL="171450" lvl="0" indent="-171450" algn="l" rtl="0">
              <a:lnSpc>
                <a:spcPct val="100000"/>
              </a:lnSpc>
              <a:spcBef>
                <a:spcPts val="0"/>
              </a:spcBef>
              <a:spcAft>
                <a:spcPts val="0"/>
              </a:spcAft>
              <a:buClr>
                <a:schemeClr val="dk1"/>
              </a:buClr>
              <a:buSzPts val="1200"/>
              <a:buFont typeface="Noto Sans Symbols"/>
              <a:buChar char="⮚"/>
            </a:pPr>
            <a:r>
              <a:rPr lang="fr" dirty="0"/>
              <a:t>IA peut aider à formuler une synthèse des propositions pour faciliter l’émergence d’un consensus 	</a:t>
            </a:r>
            <a:endParaRPr dirty="0"/>
          </a:p>
          <a:p>
            <a:pPr marL="0" lvl="0" indent="0" algn="l" rtl="0">
              <a:lnSpc>
                <a:spcPct val="100000"/>
              </a:lnSpc>
              <a:spcBef>
                <a:spcPts val="0"/>
              </a:spcBef>
              <a:spcAft>
                <a:spcPts val="0"/>
              </a:spcAft>
              <a:buClr>
                <a:schemeClr val="dk1"/>
              </a:buClr>
              <a:buSzPts val="1200"/>
              <a:buFont typeface="Noto Sans Symbols"/>
              <a:buNone/>
            </a:pPr>
            <a:endParaRPr dirty="0"/>
          </a:p>
          <a:p>
            <a:pPr marL="0" lvl="0" indent="0" algn="l" rtl="0">
              <a:lnSpc>
                <a:spcPct val="100000"/>
              </a:lnSpc>
              <a:spcBef>
                <a:spcPts val="0"/>
              </a:spcBef>
              <a:spcAft>
                <a:spcPts val="0"/>
              </a:spcAft>
              <a:buClr>
                <a:schemeClr val="dk1"/>
              </a:buClr>
              <a:buSzPts val="1200"/>
              <a:buFont typeface="Noto Sans Symbols"/>
              <a:buNone/>
            </a:pPr>
            <a:endParaRPr dirty="0"/>
          </a:p>
          <a:p>
            <a:pPr marL="0" lvl="0" indent="0" algn="l" rtl="0">
              <a:lnSpc>
                <a:spcPct val="100000"/>
              </a:lnSpc>
              <a:spcBef>
                <a:spcPts val="0"/>
              </a:spcBef>
              <a:spcAft>
                <a:spcPts val="0"/>
              </a:spcAft>
              <a:buClr>
                <a:schemeClr val="dk1"/>
              </a:buClr>
              <a:buSzPts val="1200"/>
              <a:buFont typeface="Noto Sans Symbols"/>
              <a:buNone/>
            </a:pPr>
            <a:r>
              <a:rPr lang="fr" dirty="0"/>
              <a:t>Différentes formes de médiation en jeu: </a:t>
            </a:r>
            <a:endParaRPr dirty="0"/>
          </a:p>
          <a:p>
            <a:pPr marL="171450" lvl="0" indent="-171450" algn="l" rtl="0">
              <a:lnSpc>
                <a:spcPct val="100000"/>
              </a:lnSpc>
              <a:spcBef>
                <a:spcPts val="0"/>
              </a:spcBef>
              <a:spcAft>
                <a:spcPts val="0"/>
              </a:spcAft>
              <a:buClr>
                <a:schemeClr val="dk1"/>
              </a:buClr>
              <a:buSzPts val="1200"/>
              <a:buFont typeface="Noto Sans Symbols"/>
              <a:buChar char="⮚"/>
            </a:pPr>
            <a:r>
              <a:rPr lang="fr" dirty="0"/>
              <a:t>Médiation de texte et de communication par les élèves pendant l’échange en interlangue</a:t>
            </a:r>
            <a:endParaRPr dirty="0"/>
          </a:p>
          <a:p>
            <a:pPr marL="171450" lvl="0" indent="-171450" algn="l" rtl="0">
              <a:lnSpc>
                <a:spcPct val="100000"/>
              </a:lnSpc>
              <a:spcBef>
                <a:spcPts val="0"/>
              </a:spcBef>
              <a:spcAft>
                <a:spcPts val="0"/>
              </a:spcAft>
              <a:buClr>
                <a:schemeClr val="dk1"/>
              </a:buClr>
              <a:buSzPts val="1200"/>
              <a:buFont typeface="Noto Sans Symbols"/>
              <a:buChar char="⮚"/>
            </a:pPr>
            <a:r>
              <a:rPr lang="fr" dirty="0"/>
              <a:t>Médiation interculturelle dans le cadre d’un bilan final qui serait réalisé dans chaque cours de langue: demander aux élèves une analyse des leviers de communication interculturelle (prise en compte possible de toutes les langues et cultures des élèves)</a:t>
            </a:r>
            <a:endParaRPr dirty="0"/>
          </a:p>
        </p:txBody>
      </p:sp>
      <p:sp>
        <p:nvSpPr>
          <p:cNvPr id="411" name="Google Shape;411;g343f4dc4549_2_2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3603f09d0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3603f09d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43f4dc4549_2_3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Laisser ici ou mettre à la fin?</a:t>
            </a:r>
            <a:endParaRPr/>
          </a:p>
        </p:txBody>
      </p:sp>
      <p:sp>
        <p:nvSpPr>
          <p:cNvPr id="439" name="Google Shape;439;g343f4dc4549_2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3f4dc4549_2_8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dirty="0"/>
              <a:t>Mélanie</a:t>
            </a:r>
            <a:endParaRPr dirty="0"/>
          </a:p>
          <a:p>
            <a:pPr marL="0" lvl="0" indent="0" algn="l" rtl="0">
              <a:lnSpc>
                <a:spcPct val="100000"/>
              </a:lnSpc>
              <a:spcBef>
                <a:spcPts val="0"/>
              </a:spcBef>
              <a:spcAft>
                <a:spcPts val="0"/>
              </a:spcAft>
              <a:buSzPts val="1100"/>
              <a:buNone/>
            </a:pPr>
            <a:r>
              <a:rPr lang="fr" dirty="0"/>
              <a:t>Pour rappel, nos programmes de langues vivantes étaient anciens au niveau collège, puisqu’ils étaient entrés en vigueur à la rentrée 2016, alors que ceux de lycée étaient plus récents, et dataient de la réforme du lycée de 2019. L’un comme l’autre avaient vu le jour dans un contexte de transformation profonde d’un cycle d’enseignement, mais relevaient de deux temps assez différents de la politique éducative. La cohérence entre les deux textes n’était donc pas évidente, et un besoin d’harmonisation s’exprimait de façon régulière, d’autant plus qu’une mission de l’Inspection Générale de langues vivantes sur l’enseignement des langues en collège avait mis en avant quelques écueils des programmes de 2016.</a:t>
            </a:r>
            <a:endParaRPr dirty="0"/>
          </a:p>
          <a:p>
            <a:pPr marL="0" lvl="0" indent="0" algn="l" rtl="0">
              <a:lnSpc>
                <a:spcPct val="100000"/>
              </a:lnSpc>
              <a:spcBef>
                <a:spcPts val="0"/>
              </a:spcBef>
              <a:spcAft>
                <a:spcPts val="0"/>
              </a:spcAft>
              <a:buSzPts val="1100"/>
              <a:buNone/>
            </a:pPr>
            <a:r>
              <a:rPr lang="fr" dirty="0"/>
              <a:t>Mais c’est surtout suite à une large consultation nationale, à l’été/automne 2023, que les idées force des nouveaux programmes ont émergé. </a:t>
            </a:r>
            <a:endParaRPr dirty="0"/>
          </a:p>
          <a:p>
            <a:pPr marL="0" lvl="0" indent="0" algn="l" rtl="0">
              <a:lnSpc>
                <a:spcPct val="100000"/>
              </a:lnSpc>
              <a:spcBef>
                <a:spcPts val="0"/>
              </a:spcBef>
              <a:spcAft>
                <a:spcPts val="0"/>
              </a:spcAft>
              <a:buSzPts val="1100"/>
              <a:buNone/>
            </a:pPr>
            <a:r>
              <a:rPr lang="fr" dirty="0"/>
              <a:t>Cette consultation, qui a concerné un panel très large d’usagers et de personnels (tous pouvaient participer), a en effet révélé les retours suivants:</a:t>
            </a:r>
            <a:endParaRPr dirty="0"/>
          </a:p>
          <a:p>
            <a:pPr marL="457200" lvl="0" indent="-298450" algn="l" rtl="0">
              <a:lnSpc>
                <a:spcPct val="100000"/>
              </a:lnSpc>
              <a:spcBef>
                <a:spcPts val="0"/>
              </a:spcBef>
              <a:spcAft>
                <a:spcPts val="0"/>
              </a:spcAft>
              <a:buSzPts val="1100"/>
              <a:buChar char="-"/>
            </a:pPr>
            <a:r>
              <a:rPr lang="fr" dirty="0"/>
              <a:t>les élèves ont déclaré apprécier en grande majorité les cours de langues vivantes, qui leur permettent de s’exprimer avec une certaine liberté, et de pratiquer l’oral souvent plus qu’ailleurs. Ils se déclarent souvent satisfaits de l’aspect actionnel, et apprécient de pouvoir exercer leur créativité. En revanche, nombreux sont les élèves qui ont éxpimé une frustration liée à des progrès trop lents, ou à des thèmes répétitifs et peu stimulants (exemple: chute du mur de Berlin, civil rights…)</a:t>
            </a:r>
            <a:endParaRPr dirty="0"/>
          </a:p>
          <a:p>
            <a:pPr marL="457200" lvl="0" indent="-298450" algn="l" rtl="0">
              <a:lnSpc>
                <a:spcPct val="100000"/>
              </a:lnSpc>
              <a:spcBef>
                <a:spcPts val="0"/>
              </a:spcBef>
              <a:spcAft>
                <a:spcPts val="0"/>
              </a:spcAft>
              <a:buSzPts val="1100"/>
              <a:buChar char="-"/>
            </a:pPr>
            <a:r>
              <a:rPr lang="fr" dirty="0"/>
              <a:t>les enseignants quant à eux ont pointé la difficulté d’utilisation des programmes qui, interlangues, imposaient pour être mis en oeuvre concrètement la consultation des ressources eduscol, repères de progressivité et déclinaisons culturelles. Ils souhaitaient trouver toutes les informations utiles à leur programmation dans un même document, ce qui constitue une demande légitime.</a:t>
            </a:r>
            <a:endParaRPr dirty="0"/>
          </a:p>
          <a:p>
            <a:pPr marL="457200" lvl="0" indent="-298450" algn="l" rtl="0">
              <a:lnSpc>
                <a:spcPct val="100000"/>
              </a:lnSpc>
              <a:spcBef>
                <a:spcPts val="0"/>
              </a:spcBef>
              <a:spcAft>
                <a:spcPts val="0"/>
              </a:spcAft>
              <a:buSzPts val="1100"/>
              <a:buChar char="-"/>
            </a:pPr>
            <a:r>
              <a:rPr lang="fr" dirty="0"/>
              <a:t>Les corps d’inspection quant à eux constataient, à l’instar des élèves, un certain piétinement sur le terrain, avec notamment des premiers résultats evalang un peu décevants - même s’ils ont progressé depuis-, et une liaison collège / lycée parfois difficile au regard des programmes. La question des acquis fondamentaux par années, par exemple, ne paraissait pas suffisamment partagée.</a:t>
            </a:r>
            <a:endParaRPr dirty="0"/>
          </a:p>
          <a:p>
            <a:pPr marL="0" lvl="0" indent="0" algn="l" rtl="0">
              <a:lnSpc>
                <a:spcPct val="100000"/>
              </a:lnSpc>
              <a:spcBef>
                <a:spcPts val="0"/>
              </a:spcBef>
              <a:spcAft>
                <a:spcPts val="0"/>
              </a:spcAft>
              <a:buNone/>
            </a:pPr>
            <a:r>
              <a:rPr lang="fr" dirty="0"/>
              <a:t>La solution choisie a été de décliner les programmes par année scolaire et non plus par cycle, et d’intégrer aux programmes eux-mêmes des déclinaisons par langue des objets culturels et repères linguistiques. Ces derniers aspects sont par ailleurs renforcés pour favoriser ambition et progressivité. D’emblée, nous savons que cela implique une certaine vigilance, à la fois pour maintenir l’aspect spiralaire des apprentissages, ainsi que les dynamiques interlangues. De la même façon, le souci porté aux acquis interculturels et linguistiques ne vient en rien contredire la démarche actionnelle.</a:t>
            </a:r>
            <a:endParaRPr dirty="0"/>
          </a:p>
        </p:txBody>
      </p:sp>
      <p:sp>
        <p:nvSpPr>
          <p:cNvPr id="221" name="Google Shape;221;g343f4dc4549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7e14b1c9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Mélanie</a:t>
            </a:r>
            <a:endParaRPr/>
          </a:p>
          <a:p>
            <a:pPr marL="0" lvl="0" indent="0" algn="l" rtl="0">
              <a:lnSpc>
                <a:spcPct val="100000"/>
              </a:lnSpc>
              <a:spcBef>
                <a:spcPts val="0"/>
              </a:spcBef>
              <a:spcAft>
                <a:spcPts val="0"/>
              </a:spcAft>
              <a:buNone/>
            </a:pPr>
            <a:r>
              <a:rPr lang="fr"/>
              <a:t>Je vous propose un bref retour sur la façon dont les choses se sont passées en termes de calendrier, car les questions que vous nous posez montrent qu’il a parfois été difficile de suivre les différentes phases de genèse des programmes.</a:t>
            </a:r>
            <a:endParaRPr/>
          </a:p>
          <a:p>
            <a:pPr marL="0" lvl="0" indent="0" algn="l" rtl="0">
              <a:lnSpc>
                <a:spcPct val="100000"/>
              </a:lnSpc>
              <a:spcBef>
                <a:spcPts val="0"/>
              </a:spcBef>
              <a:spcAft>
                <a:spcPts val="0"/>
              </a:spcAft>
              <a:buNone/>
            </a:pPr>
            <a:r>
              <a:rPr lang="fr"/>
              <a:t>Ainsi: quand le ministre a annoncé les nouveaux programmes de LV dans sa lettre de rentrée en janvier 2024, il avait annoncé des programmes “tout en un” et qui se déploiraient sur les sept niveaux d’enseignement dès la rentrée 2025.</a:t>
            </a:r>
            <a:endParaRPr/>
          </a:p>
          <a:p>
            <a:pPr marL="0" lvl="0" indent="0" algn="l" rtl="0">
              <a:lnSpc>
                <a:spcPct val="100000"/>
              </a:lnSpc>
              <a:spcBef>
                <a:spcPts val="0"/>
              </a:spcBef>
              <a:spcAft>
                <a:spcPts val="0"/>
              </a:spcAft>
              <a:buNone/>
            </a:pPr>
            <a:r>
              <a:rPr lang="fr"/>
              <a:t>Les phases d’écriture comme de relecture, auxquelles ont été associés vos IPR, ont donc été menées dans cette optique.</a:t>
            </a:r>
            <a:endParaRPr/>
          </a:p>
          <a:p>
            <a:pPr marL="0" lvl="0" indent="0" algn="l" rtl="0">
              <a:lnSpc>
                <a:spcPct val="100000"/>
              </a:lnSpc>
              <a:spcBef>
                <a:spcPts val="0"/>
              </a:spcBef>
              <a:spcAft>
                <a:spcPts val="0"/>
              </a:spcAft>
              <a:buNone/>
            </a:pPr>
            <a:r>
              <a:rPr lang="fr"/>
              <a:t>Cependant, dès la consultation, et plus encore pendant la phase de dialogue avec les OS, il a été pointé que :</a:t>
            </a:r>
            <a:endParaRPr/>
          </a:p>
          <a:p>
            <a:pPr marL="457200" lvl="0" indent="-298450" algn="l" rtl="0">
              <a:lnSpc>
                <a:spcPct val="100000"/>
              </a:lnSpc>
              <a:spcBef>
                <a:spcPts val="0"/>
              </a:spcBef>
              <a:spcAft>
                <a:spcPts val="0"/>
              </a:spcAft>
              <a:buSzPts val="1100"/>
              <a:buChar char="-"/>
            </a:pPr>
            <a:r>
              <a:rPr lang="fr"/>
              <a:t>le calendrier était très serré, et risquait de mettre les enseignantes et enseignants en difficulté;</a:t>
            </a:r>
            <a:endParaRPr/>
          </a:p>
          <a:p>
            <a:pPr marL="457200" lvl="0" indent="-298450" algn="l" rtl="0">
              <a:lnSpc>
                <a:spcPct val="100000"/>
              </a:lnSpc>
              <a:spcBef>
                <a:spcPts val="0"/>
              </a:spcBef>
              <a:spcAft>
                <a:spcPts val="0"/>
              </a:spcAft>
              <a:buSzPts val="1100"/>
              <a:buChar char="-"/>
            </a:pPr>
            <a:r>
              <a:rPr lang="fr"/>
              <a:t>la présence des objets d’étude à l’intérieur des programmes réduisait la liberté pédagogique.</a:t>
            </a:r>
            <a:endParaRPr/>
          </a:p>
          <a:p>
            <a:pPr marL="0" lvl="0" indent="0" algn="l" rtl="0">
              <a:lnSpc>
                <a:spcPct val="100000"/>
              </a:lnSpc>
              <a:spcBef>
                <a:spcPts val="0"/>
              </a:spcBef>
              <a:spcAft>
                <a:spcPts val="0"/>
              </a:spcAft>
              <a:buNone/>
            </a:pPr>
            <a:r>
              <a:rPr lang="fr"/>
              <a:t>La solution que nous vous présentons aujourd’hui est donc une solution de compromis avec:</a:t>
            </a:r>
            <a:endParaRPr/>
          </a:p>
          <a:p>
            <a:pPr marL="457200" lvl="0" indent="-298450" algn="l" rtl="0">
              <a:lnSpc>
                <a:spcPct val="100000"/>
              </a:lnSpc>
              <a:spcBef>
                <a:spcPts val="0"/>
              </a:spcBef>
              <a:spcAft>
                <a:spcPts val="0"/>
              </a:spcAft>
              <a:buSzPts val="1100"/>
              <a:buChar char="-"/>
            </a:pPr>
            <a:r>
              <a:rPr lang="fr"/>
              <a:t>un étalement de la mise en oeuvre sur quatre ans</a:t>
            </a:r>
            <a:endParaRPr/>
          </a:p>
          <a:p>
            <a:pPr marL="457200" lvl="0" indent="-298450" algn="l" rtl="0">
              <a:lnSpc>
                <a:spcPct val="100000"/>
              </a:lnSpc>
              <a:spcBef>
                <a:spcPts val="0"/>
              </a:spcBef>
              <a:spcAft>
                <a:spcPts val="0"/>
              </a:spcAft>
              <a:buSzPts val="1100"/>
              <a:buChar char="-"/>
            </a:pPr>
            <a:r>
              <a:rPr lang="fr"/>
              <a:t>des objets d’étude basculés dans les ressources Eduscol, comme on y était accoutumé avec les précédents programmes. Ces objets d’étude ne sont donc plus obligatoire, mais les programmes ne sont plus “all inclusive”.</a:t>
            </a:r>
            <a:endParaRPr/>
          </a:p>
        </p:txBody>
      </p:sp>
      <p:sp>
        <p:nvSpPr>
          <p:cNvPr id="233" name="Google Shape;233;g367e14b1c9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43f4dc4549_2_9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Fernando</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acte langagier </a:t>
            </a:r>
            <a:endParaRPr/>
          </a:p>
          <a:p>
            <a:pPr marL="0" lvl="0" indent="0" algn="l" rtl="0">
              <a:lnSpc>
                <a:spcPct val="100000"/>
              </a:lnSpc>
              <a:spcBef>
                <a:spcPts val="0"/>
              </a:spcBef>
              <a:spcAft>
                <a:spcPts val="0"/>
              </a:spcAft>
              <a:buSzPts val="1100"/>
              <a:buNone/>
            </a:pPr>
            <a:r>
              <a:rPr lang="fr"/>
              <a:t>outils linguistiques</a:t>
            </a:r>
            <a:endParaRPr/>
          </a:p>
          <a:p>
            <a:pPr marL="0" lvl="0" indent="0" algn="l" rtl="0">
              <a:lnSpc>
                <a:spcPct val="100000"/>
              </a:lnSpc>
              <a:spcBef>
                <a:spcPts val="0"/>
              </a:spcBef>
              <a:spcAft>
                <a:spcPts val="0"/>
              </a:spcAft>
              <a:buSzPts val="1100"/>
              <a:buNone/>
            </a:pPr>
            <a:r>
              <a:rPr lang="fr"/>
              <a:t>démarche spiralaire</a:t>
            </a:r>
            <a:endParaRPr/>
          </a:p>
          <a:p>
            <a:pPr marL="0" lvl="0" indent="0" algn="l" rtl="0">
              <a:lnSpc>
                <a:spcPct val="100000"/>
              </a:lnSpc>
              <a:spcBef>
                <a:spcPts val="0"/>
              </a:spcBef>
              <a:spcAft>
                <a:spcPts val="0"/>
              </a:spcAft>
              <a:buSzPts val="1100"/>
              <a:buNone/>
            </a:pPr>
            <a:r>
              <a:rPr lang="fr" sz="1400">
                <a:solidFill>
                  <a:schemeClr val="dk1"/>
                </a:solidFill>
                <a:latin typeface="Calibri"/>
                <a:ea typeface="Calibri"/>
                <a:cs typeface="Calibri"/>
                <a:sym typeface="Calibri"/>
              </a:rPr>
              <a:t>CPS : (ajouter lien vers le référentiel)</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fr" sz="1400">
                <a:solidFill>
                  <a:schemeClr val="dk1"/>
                </a:solidFill>
                <a:latin typeface="Calibri"/>
                <a:ea typeface="Calibri"/>
                <a:cs typeface="Calibri"/>
                <a:sym typeface="Calibri"/>
              </a:rPr>
              <a:t>Catégories grammaticales (lien vers la ressource: </a:t>
            </a:r>
            <a:r>
              <a:rPr lang="fr" sz="1400" u="sng">
                <a:solidFill>
                  <a:schemeClr val="hlink"/>
                </a:solidFill>
                <a:latin typeface="Calibri"/>
                <a:ea typeface="Calibri"/>
                <a:cs typeface="Calibri"/>
                <a:sym typeface="Calibri"/>
                <a:hlinkClick r:id="rId3"/>
              </a:rPr>
              <a:t>https://eduscol.education.fr/document/1872/download?attachment</a:t>
            </a:r>
            <a:r>
              <a:rPr lang="fr"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fr" sz="1400">
                <a:solidFill>
                  <a:schemeClr val="dk1"/>
                </a:solidFill>
                <a:latin typeface="Calibri"/>
                <a:ea typeface="Calibri"/>
                <a:cs typeface="Calibri"/>
                <a:sym typeface="Calibri"/>
              </a:rPr>
              <a:t>Pédagogie de projet: </a:t>
            </a:r>
            <a:endParaRPr sz="1400">
              <a:solidFill>
                <a:schemeClr val="dk1"/>
              </a:solidFill>
              <a:latin typeface="Calibri"/>
              <a:ea typeface="Calibri"/>
              <a:cs typeface="Calibri"/>
              <a:sym typeface="Calibri"/>
            </a:endParaRPr>
          </a:p>
        </p:txBody>
      </p:sp>
      <p:sp>
        <p:nvSpPr>
          <p:cNvPr id="254" name="Google Shape;254;g343f4dc4549_2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43f4dc4549_2_10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400">
                <a:solidFill>
                  <a:schemeClr val="dk1"/>
                </a:solidFill>
                <a:latin typeface="Calibri"/>
                <a:ea typeface="Calibri"/>
                <a:cs typeface="Calibri"/>
                <a:sym typeface="Calibri"/>
              </a:rPr>
              <a:t>Fernando</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fr" sz="1400">
                <a:solidFill>
                  <a:schemeClr val="dk1"/>
                </a:solidFill>
                <a:latin typeface="Calibri"/>
                <a:ea typeface="Calibri"/>
                <a:cs typeface="Calibri"/>
                <a:sym typeface="Calibri"/>
              </a:rPr>
              <a:t>A l’oral: penser à rappeler ce que sont les actes langagiers et les stratégies, expliciter “prosodie”</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a:solidFill>
                <a:schemeClr val="dk1"/>
              </a:solidFill>
              <a:latin typeface="Calibri"/>
              <a:ea typeface="Calibri"/>
              <a:cs typeface="Calibri"/>
              <a:sym typeface="Calibri"/>
            </a:endParaRPr>
          </a:p>
        </p:txBody>
      </p:sp>
      <p:sp>
        <p:nvSpPr>
          <p:cNvPr id="261" name="Google Shape;261;g343f4dc4549_2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43f4dc4549_2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343f4dc4549_2_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a:t>Cécile </a:t>
            </a:r>
            <a:endParaRPr/>
          </a:p>
          <a:p>
            <a:pPr marL="0" lvl="0" indent="0" algn="l" rtl="0">
              <a:lnSpc>
                <a:spcPct val="115000"/>
              </a:lnSpc>
              <a:spcBef>
                <a:spcPts val="1200"/>
              </a:spcBef>
              <a:spcAft>
                <a:spcPts val="0"/>
              </a:spcAft>
              <a:buClr>
                <a:schemeClr val="dk1"/>
              </a:buClr>
              <a:buSzPts val="1100"/>
              <a:buFont typeface="Arial"/>
              <a:buNone/>
            </a:pPr>
            <a:r>
              <a:rPr lang="fr" b="1" u="sng">
                <a:solidFill>
                  <a:schemeClr val="dk1"/>
                </a:solidFill>
              </a:rPr>
              <a:t>Les fondamentaux :</a:t>
            </a:r>
            <a:endParaRPr b="1" u="sng">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fr">
                <a:solidFill>
                  <a:schemeClr val="dk1"/>
                </a:solidFill>
              </a:rPr>
              <a:t>Nous avançons dans le webinaire et, après ces premières présentations visant à indiquer les principaux changements, nous souhaitons mettre en lumière trois traits caractéristiques de ces nouveaux programmes qui sont aux fondements de leur élaboration, à savoir :</a:t>
            </a:r>
            <a:endParaRPr>
              <a:solidFill>
                <a:schemeClr val="dk1"/>
              </a:solidFill>
            </a:endParaRPr>
          </a:p>
          <a:p>
            <a:pPr marL="0" lvl="0" indent="-228600" algn="just" rtl="0">
              <a:lnSpc>
                <a:spcPct val="115000"/>
              </a:lnSpc>
              <a:spcBef>
                <a:spcPts val="1200"/>
              </a:spcBef>
              <a:spcAft>
                <a:spcPts val="0"/>
              </a:spcAft>
              <a:buClr>
                <a:schemeClr val="dk1"/>
              </a:buClr>
              <a:buSzPts val="1100"/>
              <a:buFont typeface="Arial"/>
              <a:buNone/>
            </a:pPr>
            <a:r>
              <a:rPr lang="fr">
                <a:solidFill>
                  <a:schemeClr val="dk1"/>
                </a:solidFill>
              </a:rPr>
              <a:t>-</a:t>
            </a:r>
            <a:r>
              <a:rPr lang="fr" sz="700">
                <a:solidFill>
                  <a:schemeClr val="dk1"/>
                </a:solidFill>
                <a:latin typeface="Times New Roman"/>
                <a:ea typeface="Times New Roman"/>
                <a:cs typeface="Times New Roman"/>
                <a:sym typeface="Times New Roman"/>
              </a:rPr>
              <a:t>   	</a:t>
            </a:r>
            <a:r>
              <a:rPr lang="fr" b="1">
                <a:solidFill>
                  <a:schemeClr val="dk1"/>
                </a:solidFill>
              </a:rPr>
              <a:t>Progressivité :</a:t>
            </a:r>
            <a:r>
              <a:rPr lang="fr">
                <a:solidFill>
                  <a:schemeClr val="dk1"/>
                </a:solidFill>
              </a:rPr>
              <a:t> il s’agit en effet </a:t>
            </a:r>
            <a:r>
              <a:rPr lang="fr" b="1" i="1">
                <a:solidFill>
                  <a:schemeClr val="dk1"/>
                </a:solidFill>
              </a:rPr>
              <a:t>d’éviter le piétinement linguistique</a:t>
            </a:r>
            <a:r>
              <a:rPr lang="fr">
                <a:solidFill>
                  <a:schemeClr val="dk1"/>
                </a:solidFill>
              </a:rPr>
              <a:t> afin de bien engager l’élève dans une progression continue qui le conduise vers le niveau défini par les textes officiels, mais aussi </a:t>
            </a:r>
            <a:r>
              <a:rPr lang="fr" b="1" i="1">
                <a:solidFill>
                  <a:schemeClr val="dk1"/>
                </a:solidFill>
              </a:rPr>
              <a:t>culturel</a:t>
            </a:r>
            <a:r>
              <a:rPr lang="fr">
                <a:solidFill>
                  <a:schemeClr val="dk1"/>
                </a:solidFill>
              </a:rPr>
              <a:t> : l’apprentissage de la langue se fait en contexte et induit une ouverture au monde en même temps qu’un élargissement des connaissances et, par là-même, du regard de l’élève, ce qui fait le lien avec le deuxième point, à savoir…</a:t>
            </a:r>
            <a:endParaRPr>
              <a:solidFill>
                <a:schemeClr val="dk1"/>
              </a:solidFill>
            </a:endParaRPr>
          </a:p>
          <a:p>
            <a:pPr marL="0" lvl="0" indent="-228600" algn="just" rtl="0">
              <a:lnSpc>
                <a:spcPct val="115000"/>
              </a:lnSpc>
              <a:spcBef>
                <a:spcPts val="1200"/>
              </a:spcBef>
              <a:spcAft>
                <a:spcPts val="0"/>
              </a:spcAft>
              <a:buClr>
                <a:schemeClr val="dk1"/>
              </a:buClr>
              <a:buSzPts val="1100"/>
              <a:buFont typeface="Arial"/>
              <a:buNone/>
            </a:pPr>
            <a:r>
              <a:rPr lang="fr">
                <a:solidFill>
                  <a:schemeClr val="dk1"/>
                </a:solidFill>
              </a:rPr>
              <a:t>-</a:t>
            </a:r>
            <a:r>
              <a:rPr lang="fr" sz="700">
                <a:solidFill>
                  <a:schemeClr val="dk1"/>
                </a:solidFill>
                <a:latin typeface="Times New Roman"/>
                <a:ea typeface="Times New Roman"/>
                <a:cs typeface="Times New Roman"/>
                <a:sym typeface="Times New Roman"/>
              </a:rPr>
              <a:t>   	</a:t>
            </a:r>
            <a:r>
              <a:rPr lang="fr" b="1">
                <a:solidFill>
                  <a:schemeClr val="dk1"/>
                </a:solidFill>
              </a:rPr>
              <a:t>Ambition :</a:t>
            </a:r>
            <a:r>
              <a:rPr lang="fr">
                <a:solidFill>
                  <a:schemeClr val="dk1"/>
                </a:solidFill>
              </a:rPr>
              <a:t> qui invite </a:t>
            </a:r>
            <a:r>
              <a:rPr lang="fr" b="1" i="1">
                <a:solidFill>
                  <a:schemeClr val="dk1"/>
                </a:solidFill>
              </a:rPr>
              <a:t>varier et renforcer les entrées culturelles.</a:t>
            </a:r>
            <a:endParaRPr b="1" i="1">
              <a:solidFill>
                <a:schemeClr val="dk1"/>
              </a:solidFill>
            </a:endParaRPr>
          </a:p>
          <a:p>
            <a:pPr marL="0" lvl="0" indent="-228600" algn="just" rtl="0">
              <a:lnSpc>
                <a:spcPct val="115000"/>
              </a:lnSpc>
              <a:spcBef>
                <a:spcPts val="1200"/>
              </a:spcBef>
              <a:spcAft>
                <a:spcPts val="0"/>
              </a:spcAft>
              <a:buClr>
                <a:schemeClr val="dk1"/>
              </a:buClr>
              <a:buSzPts val="1100"/>
              <a:buFont typeface="Arial"/>
              <a:buNone/>
            </a:pPr>
            <a:r>
              <a:rPr lang="fr">
                <a:solidFill>
                  <a:schemeClr val="dk1"/>
                </a:solidFill>
              </a:rPr>
              <a:t>-</a:t>
            </a:r>
            <a:r>
              <a:rPr lang="fr" sz="700">
                <a:solidFill>
                  <a:schemeClr val="dk1"/>
                </a:solidFill>
                <a:latin typeface="Times New Roman"/>
                <a:ea typeface="Times New Roman"/>
                <a:cs typeface="Times New Roman"/>
                <a:sym typeface="Times New Roman"/>
              </a:rPr>
              <a:t>   	</a:t>
            </a:r>
            <a:r>
              <a:rPr lang="fr" b="1">
                <a:solidFill>
                  <a:schemeClr val="dk1"/>
                </a:solidFill>
              </a:rPr>
              <a:t>Articulation :</a:t>
            </a:r>
            <a:r>
              <a:rPr lang="fr">
                <a:solidFill>
                  <a:schemeClr val="dk1"/>
                </a:solidFill>
              </a:rPr>
              <a:t> en commençant par </a:t>
            </a:r>
            <a:r>
              <a:rPr lang="fr" b="1" i="1">
                <a:solidFill>
                  <a:schemeClr val="dk1"/>
                </a:solidFill>
              </a:rPr>
              <a:t>articuler </a:t>
            </a:r>
            <a:r>
              <a:rPr lang="fr">
                <a:solidFill>
                  <a:schemeClr val="dk1"/>
                </a:solidFill>
              </a:rPr>
              <a:t>les activités langagières comme on le verra et, plus largement, </a:t>
            </a:r>
            <a:r>
              <a:rPr lang="fr" b="1" i="1">
                <a:solidFill>
                  <a:schemeClr val="dk1"/>
                </a:solidFill>
              </a:rPr>
              <a:t>l’apprentissage des langues vivantes, dans ses différentes composantes, en lien avec les autres disciplines, avec la formation de la personne et du citoyen.</a:t>
            </a:r>
            <a:endParaRPr b="1" i="1">
              <a:solidFill>
                <a:schemeClr val="dk1"/>
              </a:solidFill>
            </a:endParaRPr>
          </a:p>
          <a:p>
            <a:pPr marL="0" lvl="0" indent="0" algn="l" rtl="0">
              <a:lnSpc>
                <a:spcPct val="100000"/>
              </a:lnSpc>
              <a:spcBef>
                <a:spcPts val="1200"/>
              </a:spcBef>
              <a:spcAft>
                <a:spcPts val="0"/>
              </a:spcAft>
              <a:buSzPts val="1100"/>
              <a:buNone/>
            </a:pPr>
            <a:endParaRPr/>
          </a:p>
        </p:txBody>
      </p:sp>
      <p:sp>
        <p:nvSpPr>
          <p:cNvPr id="269" name="Google Shape;269;g343f4dc4549_2_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3f4dc4549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43f4dc4549_2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Jonathan</a:t>
            </a:r>
            <a:endParaRPr/>
          </a:p>
          <a:p>
            <a:pPr marL="0" lvl="0" indent="0" algn="l" rtl="0">
              <a:lnSpc>
                <a:spcPct val="100000"/>
              </a:lnSpc>
              <a:spcBef>
                <a:spcPts val="0"/>
              </a:spcBef>
              <a:spcAft>
                <a:spcPts val="0"/>
              </a:spcAft>
              <a:buSzPts val="1100"/>
              <a:buNone/>
            </a:pPr>
            <a:r>
              <a:rPr lang="fr"/>
              <a:t>Les nouveaux programmes mettent en effet l’accent sur la notion de progressivité afin d’engager les élèves dans une progression continue de leurs apprentissages tant en termes linguistiques que culturels.</a:t>
            </a:r>
            <a:endParaRPr/>
          </a:p>
          <a:p>
            <a:pPr marL="0" lvl="0" indent="0" algn="l" rtl="0">
              <a:lnSpc>
                <a:spcPct val="100000"/>
              </a:lnSpc>
              <a:spcBef>
                <a:spcPts val="0"/>
              </a:spcBef>
              <a:spcAft>
                <a:spcPts val="0"/>
              </a:spcAft>
              <a:buSzPts val="1100"/>
              <a:buNone/>
            </a:pPr>
            <a:endParaRPr/>
          </a:p>
          <a:p>
            <a:pPr marL="0" lvl="0" indent="-228600" algn="just" rtl="0">
              <a:lnSpc>
                <a:spcPct val="115000"/>
              </a:lnSpc>
              <a:spcBef>
                <a:spcPts val="1200"/>
              </a:spcBef>
              <a:spcAft>
                <a:spcPts val="0"/>
              </a:spcAft>
              <a:buSzPts val="1100"/>
              <a:buNone/>
            </a:pPr>
            <a:endParaRPr>
              <a:solidFill>
                <a:schemeClr val="dk1"/>
              </a:solidFill>
            </a:endParaRPr>
          </a:p>
          <a:p>
            <a:pPr marL="0" lvl="0" indent="-228600" algn="just" rtl="0">
              <a:lnSpc>
                <a:spcPct val="115000"/>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43f4dc4549_2_1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Jonathan</a:t>
            </a:r>
            <a:endParaRPr/>
          </a:p>
          <a:p>
            <a:pPr marL="0" lvl="0" indent="0" algn="l" rtl="0">
              <a:spcBef>
                <a:spcPts val="0"/>
              </a:spcBef>
              <a:spcAft>
                <a:spcPts val="0"/>
              </a:spcAft>
              <a:buClr>
                <a:schemeClr val="dk1"/>
              </a:buClr>
              <a:buSzPts val="1100"/>
              <a:buFont typeface="Arial"/>
              <a:buNone/>
            </a:pPr>
            <a:r>
              <a:rPr lang="fr">
                <a:solidFill>
                  <a:schemeClr val="dk1"/>
                </a:solidFill>
              </a:rPr>
              <a:t>Réaffirmer le CECRL dans sa dimension normative dans la perspective d’une aide aux enseignants pour mieux construire le parcours d’apprentissage des élèves</a:t>
            </a:r>
            <a:endParaRPr>
              <a:solidFill>
                <a:schemeClr val="dk1"/>
              </a:solidFill>
            </a:endParaRPr>
          </a:p>
          <a:p>
            <a:pPr marL="0" lvl="0" indent="0" algn="l" rtl="0">
              <a:lnSpc>
                <a:spcPct val="100000"/>
              </a:lnSpc>
              <a:spcBef>
                <a:spcPts val="0"/>
              </a:spcBef>
              <a:spcAft>
                <a:spcPts val="0"/>
              </a:spcAft>
              <a:buSzPts val="1100"/>
              <a:buNone/>
            </a:pPr>
            <a:r>
              <a:rPr lang="fr">
                <a:solidFill>
                  <a:schemeClr val="dk1"/>
                </a:solidFill>
              </a:rPr>
              <a:t>Pour une ambition linguistique réaffirmée/ attestée</a:t>
            </a:r>
            <a:endParaRPr>
              <a:solidFill>
                <a:schemeClr val="dk1"/>
              </a:solidFill>
            </a:endParaRPr>
          </a:p>
          <a:p>
            <a:pPr marL="0" lvl="0" indent="0" algn="l" rtl="0">
              <a:lnSpc>
                <a:spcPct val="100000"/>
              </a:lnSpc>
              <a:spcBef>
                <a:spcPts val="0"/>
              </a:spcBef>
              <a:spcAft>
                <a:spcPts val="0"/>
              </a:spcAft>
              <a:buSzPts val="1100"/>
              <a:buNone/>
            </a:pPr>
            <a:r>
              <a:rPr lang="fr"/>
              <a:t>Vous voyez sur la diapositive, les nouveaux niveaux visés. </a:t>
            </a:r>
            <a:r>
              <a:rPr lang="fr">
                <a:solidFill>
                  <a:schemeClr val="dk1"/>
                </a:solidFill>
              </a:rPr>
              <a:t>Changement LVA pour Prendre en compte l’enseignement des langues vivantes à l’école</a:t>
            </a:r>
            <a:endParaRPr/>
          </a:p>
          <a:p>
            <a:pPr marL="0" lvl="0" indent="0" algn="l" rtl="0">
              <a:lnSpc>
                <a:spcPct val="100000"/>
              </a:lnSpc>
              <a:spcBef>
                <a:spcPts val="0"/>
              </a:spcBef>
              <a:spcAft>
                <a:spcPts val="0"/>
              </a:spcAft>
              <a:buSzPts val="1100"/>
              <a:buNone/>
            </a:pPr>
            <a:r>
              <a:rPr lang="fr"/>
              <a:t>Collège : LVA : niveaux visés changent en 6ème A1-&gt; A1+ et 3ème A2 -&gt; B1</a:t>
            </a:r>
            <a:endParaRPr/>
          </a:p>
          <a:p>
            <a:pPr marL="0" lvl="0" indent="0" algn="l" rtl="0">
              <a:lnSpc>
                <a:spcPct val="100000"/>
              </a:lnSpc>
              <a:spcBef>
                <a:spcPts val="0"/>
              </a:spcBef>
              <a:spcAft>
                <a:spcPts val="0"/>
              </a:spcAft>
              <a:buSzPts val="1100"/>
              <a:buNone/>
            </a:pPr>
            <a:r>
              <a:rPr lang="fr"/>
              <a:t>Lycée : changement en LVA B1+ fin de seconde</a:t>
            </a:r>
            <a:endParaRPr/>
          </a:p>
          <a:p>
            <a:pPr marL="0" lvl="0" indent="0" algn="l" rtl="0">
              <a:lnSpc>
                <a:spcPct val="100000"/>
              </a:lnSpc>
              <a:spcBef>
                <a:spcPts val="0"/>
              </a:spcBef>
              <a:spcAft>
                <a:spcPts val="0"/>
              </a:spcAft>
              <a:buSzPts val="1100"/>
              <a:buNone/>
            </a:pPr>
            <a:r>
              <a:rPr lang="fr"/>
              <a:t>LVB: pas de changement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84" name="Google Shape;284;g343f4dc4549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35"/>
        <p:cNvGrpSpPr/>
        <p:nvPr/>
      </p:nvGrpSpPr>
      <p:grpSpPr>
        <a:xfrm>
          <a:off x="0" y="0"/>
          <a:ext cx="0" cy="0"/>
          <a:chOff x="0" y="0"/>
          <a:chExt cx="0" cy="0"/>
        </a:xfrm>
      </p:grpSpPr>
      <p:sp>
        <p:nvSpPr>
          <p:cNvPr id="136" name="Google Shape;136;p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8" name="Google Shape;138;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 name="Google Shape;144;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0" name="Google Shape;150;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3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3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 name="Google Shape;163;p3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5" name="Google Shape;165;p3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8" name="Google Shape;168;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2" name="Google Shape;172;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7" name="Google Shape;177;p3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8" name="Google Shape;178;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a:spLocks noGrp="1"/>
          </p:cNvSpPr>
          <p:nvPr>
            <p:ph type="pic" idx="2"/>
          </p:nvPr>
        </p:nvSpPr>
        <p:spPr>
          <a:xfrm>
            <a:off x="3887391" y="740569"/>
            <a:ext cx="4629150" cy="3655219"/>
          </a:xfrm>
          <a:prstGeom prst="rect">
            <a:avLst/>
          </a:prstGeom>
          <a:noFill/>
          <a:ln>
            <a:noFill/>
          </a:ln>
        </p:spPr>
      </p:sp>
      <p:sp>
        <p:nvSpPr>
          <p:cNvPr id="184" name="Google Shape;184;p3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5" name="Google Shape;185;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p3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re et sous-titre">
  <p:cSld name="Titre et sous-titre">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00"/>
              <a:buFont typeface="Calibri"/>
              <a:buNone/>
              <a:defRPr sz="1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37"/>
          <p:cNvSpPr txBox="1">
            <a:spLocks noGrp="1"/>
          </p:cNvSpPr>
          <p:nvPr>
            <p:ph type="body" idx="1"/>
          </p:nvPr>
        </p:nvSpPr>
        <p:spPr>
          <a:xfrm>
            <a:off x="360000" y="2346046"/>
            <a:ext cx="8424000" cy="2077200"/>
          </a:xfrm>
          <a:prstGeom prst="rect">
            <a:avLst/>
          </a:prstGeom>
          <a:noFill/>
          <a:ln>
            <a:noFill/>
          </a:ln>
        </p:spPr>
        <p:txBody>
          <a:bodyPr spcFirstLastPara="1" wrap="square" lIns="68575" tIns="34275" rIns="68575" bIns="34275" anchor="t" anchorCtr="0">
            <a:normAutofit/>
          </a:bodyPr>
          <a:lstStyle>
            <a:lvl1pPr marL="457200" lvl="0" indent="-431800" algn="l">
              <a:lnSpc>
                <a:spcPct val="90000"/>
              </a:lnSpc>
              <a:spcBef>
                <a:spcPts val="800"/>
              </a:spcBef>
              <a:spcAft>
                <a:spcPts val="0"/>
              </a:spcAft>
              <a:buClr>
                <a:schemeClr val="dk1"/>
              </a:buClr>
              <a:buSzPts val="3200"/>
              <a:buChar char="•"/>
              <a:defRPr sz="3200" b="1" cap="none"/>
            </a:lvl1pPr>
            <a:lvl2pPr marL="914400" lvl="1" indent="-228600" algn="l">
              <a:lnSpc>
                <a:spcPct val="90000"/>
              </a:lnSpc>
              <a:spcBef>
                <a:spcPts val="500"/>
              </a:spcBef>
              <a:spcAft>
                <a:spcPts val="0"/>
              </a:spcAft>
              <a:buClr>
                <a:schemeClr val="dk1"/>
              </a:buClr>
              <a:buSzPts val="1900"/>
              <a:buNone/>
              <a:defRPr sz="1900"/>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p37"/>
          <p:cNvPicPr preferRelativeResize="0"/>
          <p:nvPr/>
        </p:nvPicPr>
        <p:blipFill rotWithShape="1">
          <a:blip r:embed="rId2">
            <a:alphaModFix/>
          </a:blip>
          <a:srcRect/>
          <a:stretch/>
        </p:blipFill>
        <p:spPr>
          <a:xfrm>
            <a:off x="5731230" y="368701"/>
            <a:ext cx="1737504" cy="1076215"/>
          </a:xfrm>
          <a:prstGeom prst="rect">
            <a:avLst/>
          </a:prstGeom>
          <a:noFill/>
          <a:ln>
            <a:noFill/>
          </a:ln>
        </p:spPr>
      </p:pic>
      <p:pic>
        <p:nvPicPr>
          <p:cNvPr id="204" name="Google Shape;204;p37"/>
          <p:cNvPicPr preferRelativeResize="0"/>
          <p:nvPr/>
        </p:nvPicPr>
        <p:blipFill rotWithShape="1">
          <a:blip r:embed="rId3">
            <a:alphaModFix/>
          </a:blip>
          <a:srcRect/>
          <a:stretch/>
        </p:blipFill>
        <p:spPr>
          <a:xfrm>
            <a:off x="1547665" y="180000"/>
            <a:ext cx="1587803" cy="144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hyperlink" Target="https://www.education.gouv.fr/un-programme-ambitieux-eduquer-la-vie-affective-et-relationnelle-et-la-sexualite-416296" TargetMode="External"/><Relationship Id="rId13" Type="http://schemas.openxmlformats.org/officeDocument/2006/relationships/hyperlink" Target="https://langues.ac-versailles.fr/spip.php?rubrique114" TargetMode="External"/><Relationship Id="rId3" Type="http://schemas.openxmlformats.org/officeDocument/2006/relationships/hyperlink" Target="https://eduscol.education.fr/164/langues-vivantes-cycles-2-3-et-4" TargetMode="External"/><Relationship Id="rId7" Type="http://schemas.openxmlformats.org/officeDocument/2006/relationships/hyperlink" Target="https://eduscol.education.fr/1531/education-aux-medias-et-l-information" TargetMode="External"/><Relationship Id="rId12" Type="http://schemas.openxmlformats.org/officeDocument/2006/relationships/hyperlink" Target="https://langues.ac-versailles.fr/spip.php?article1291" TargetMode="External"/><Relationship Id="rId2" Type="http://schemas.openxmlformats.org/officeDocument/2006/relationships/notesSlide" Target="../notesSlides/notesSlide28.xml"/><Relationship Id="rId16" Type="http://schemas.openxmlformats.org/officeDocument/2006/relationships/hyperlink" Target="https://magistere.education.fr/ac-rennes/course/view.php?id=7524&amp;section=1" TargetMode="External"/><Relationship Id="rId1" Type="http://schemas.openxmlformats.org/officeDocument/2006/relationships/slideLayout" Target="../slideLayouts/slideLayout14.xml"/><Relationship Id="rId6" Type="http://schemas.openxmlformats.org/officeDocument/2006/relationships/hyperlink" Target="https://eduscol.education.fr/3901/developper-les-competences-psychosociales-chez-les-eleves" TargetMode="External"/><Relationship Id="rId11" Type="http://schemas.openxmlformats.org/officeDocument/2006/relationships/hyperlink" Target="https://www.education.gouv.fr/publication-du-cadre-d-usage-de-l-intelligence-artificielle-en-education-450652" TargetMode="External"/><Relationship Id="rId5" Type="http://schemas.openxmlformats.org/officeDocument/2006/relationships/hyperlink" Target="https://eduscol.education.fr/166/evaluation-et-positionnement-en-langues-vivantes" TargetMode="External"/><Relationship Id="rId15" Type="http://schemas.openxmlformats.org/officeDocument/2006/relationships/hyperlink" Target="https://eduscol.education.fr/document/52350/download" TargetMode="External"/><Relationship Id="rId10" Type="http://schemas.openxmlformats.org/officeDocument/2006/relationships/hyperlink" Target="https://eduscol.education.fr/document/1872/download?attachment" TargetMode="External"/><Relationship Id="rId4" Type="http://schemas.openxmlformats.org/officeDocument/2006/relationships/hyperlink" Target="https://eduscol.education.fr/1726/programmes-et-ressources-en-langues-vivantes-voie-gt" TargetMode="External"/><Relationship Id="rId9" Type="http://schemas.openxmlformats.org/officeDocument/2006/relationships/hyperlink" Target="https://eduscol.education.fr/619/l-organisation-des-enseignements-au-college" TargetMode="External"/><Relationship Id="rId14" Type="http://schemas.openxmlformats.org/officeDocument/2006/relationships/hyperlink" Target="https://eduscol.education.fr/document/25885/downloa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2704753" y="803423"/>
            <a:ext cx="5752200" cy="12171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fr">
                <a:latin typeface="Arial"/>
                <a:ea typeface="Arial"/>
                <a:cs typeface="Arial"/>
                <a:sym typeface="Arial"/>
              </a:rPr>
              <a:t>Webinaire nouveaux programmes de LV</a:t>
            </a:r>
            <a:br>
              <a:rPr lang="fr">
                <a:latin typeface="Arial"/>
                <a:ea typeface="Arial"/>
                <a:cs typeface="Arial"/>
                <a:sym typeface="Arial"/>
              </a:rPr>
            </a:br>
            <a:r>
              <a:rPr lang="fr">
                <a:latin typeface="Arial"/>
                <a:ea typeface="Arial"/>
                <a:cs typeface="Arial"/>
                <a:sym typeface="Arial"/>
              </a:rPr>
              <a:t>collège et lycée</a:t>
            </a:r>
            <a:endParaRPr/>
          </a:p>
        </p:txBody>
      </p:sp>
      <p:pic>
        <p:nvPicPr>
          <p:cNvPr id="210" name="Google Shape;210;p38"/>
          <p:cNvPicPr preferRelativeResize="0"/>
          <p:nvPr/>
        </p:nvPicPr>
        <p:blipFill rotWithShape="1">
          <a:blip r:embed="rId3">
            <a:alphaModFix/>
          </a:blip>
          <a:srcRect/>
          <a:stretch/>
        </p:blipFill>
        <p:spPr>
          <a:xfrm>
            <a:off x="1" y="1"/>
            <a:ext cx="1617574" cy="1086678"/>
          </a:xfrm>
          <a:prstGeom prst="rect">
            <a:avLst/>
          </a:prstGeom>
          <a:noFill/>
          <a:ln>
            <a:noFill/>
          </a:ln>
        </p:spPr>
      </p:pic>
      <p:sp>
        <p:nvSpPr>
          <p:cNvPr id="211" name="Google Shape;211;p38"/>
          <p:cNvSpPr/>
          <p:nvPr/>
        </p:nvSpPr>
        <p:spPr>
          <a:xfrm>
            <a:off x="628650" y="2641795"/>
            <a:ext cx="7886700" cy="1928400"/>
          </a:xfrm>
          <a:prstGeom prst="roundRect">
            <a:avLst>
              <a:gd name="adj" fmla="val 16667"/>
            </a:avLst>
          </a:prstGeom>
          <a:solidFill>
            <a:srgbClr val="8EA9DB"/>
          </a:solidFill>
          <a:ln w="12700" cap="flat" cmpd="sng">
            <a:solidFill>
              <a:srgbClr val="31538F"/>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 b="1" i="1" dirty="0"/>
              <a:t>Proposé par les IA-IPR de langues vivantes de l’académie de Versailles:</a:t>
            </a:r>
            <a:endParaRPr b="1" i="1" dirty="0"/>
          </a:p>
          <a:p>
            <a:pPr marL="0" marR="0" lvl="0" indent="0" algn="l" rtl="0">
              <a:lnSpc>
                <a:spcPct val="100000"/>
              </a:lnSpc>
              <a:spcBef>
                <a:spcPts val="0"/>
              </a:spcBef>
              <a:spcAft>
                <a:spcPts val="0"/>
              </a:spcAft>
              <a:buClr>
                <a:srgbClr val="000000"/>
              </a:buClr>
              <a:buSzPts val="1200"/>
              <a:buFont typeface="Arial"/>
              <a:buNone/>
            </a:pPr>
            <a:endParaRPr b="1" dirty="0"/>
          </a:p>
          <a:p>
            <a:pPr marL="0" marR="0" lvl="0" indent="0" algn="l" rtl="0">
              <a:lnSpc>
                <a:spcPct val="100000"/>
              </a:lnSpc>
              <a:spcBef>
                <a:spcPts val="0"/>
              </a:spcBef>
              <a:spcAft>
                <a:spcPts val="0"/>
              </a:spcAft>
              <a:buClr>
                <a:srgbClr val="000000"/>
              </a:buClr>
              <a:buSzPts val="1200"/>
              <a:buFont typeface="Arial"/>
              <a:buNone/>
            </a:pPr>
            <a:r>
              <a:rPr lang="fr" b="1" dirty="0"/>
              <a:t>Fernando AMORIM, Mélina AYANNIOTAKIS, Lucille BAUDIN-SOUDA, Beatriz BELOQUI, Pascal BOUVET, Mélanie BREHIER, Pascale CAMPS-VAQUER, Cécile CAZASSUS, Yaël DAGAN, Elodie DEGLOS, Edith DEVILLA, Corinne ESCALES, Olenka FENCZAK, Jonathan FRANCES, Frédérique GUGLIELMI-FODA, Brigitte GUILBAUT, Marie-Cécile IBALOT, Bertrand KLAEGER, Marie-France LORENTE, Charlotte ORABONA, Marianne URBANET, Ingrid VOGEL.</a:t>
            </a:r>
            <a:endParaRPr b="1" dirty="0"/>
          </a:p>
          <a:p>
            <a:pPr marL="0" marR="0" lvl="0" indent="0" algn="l" rtl="0">
              <a:lnSpc>
                <a:spcPct val="100000"/>
              </a:lnSpc>
              <a:spcBef>
                <a:spcPts val="0"/>
              </a:spcBef>
              <a:spcAft>
                <a:spcPts val="0"/>
              </a:spcAft>
              <a:buClr>
                <a:srgbClr val="000000"/>
              </a:buClr>
              <a:buSzPts val="1200"/>
              <a:buFont typeface="Arial"/>
              <a:buNone/>
            </a:pP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7"/>
          <p:cNvSpPr txBox="1"/>
          <p:nvPr/>
        </p:nvSpPr>
        <p:spPr>
          <a:xfrm>
            <a:off x="1008063" y="702960"/>
            <a:ext cx="2400300" cy="392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fr" sz="2100" b="1" i="0" u="none" strike="noStrike" cap="none">
                <a:solidFill>
                  <a:srgbClr val="0070C0"/>
                </a:solidFill>
                <a:latin typeface="Arial"/>
                <a:ea typeface="Arial"/>
                <a:cs typeface="Arial"/>
                <a:sym typeface="Arial"/>
              </a:rPr>
              <a:t>Des stratégies…</a:t>
            </a:r>
            <a:endParaRPr sz="1100" b="0" i="0" u="none" strike="noStrike" cap="none">
              <a:solidFill>
                <a:srgbClr val="000000"/>
              </a:solidFill>
              <a:latin typeface="Arial"/>
              <a:ea typeface="Arial"/>
              <a:cs typeface="Arial"/>
              <a:sym typeface="Arial"/>
            </a:endParaRPr>
          </a:p>
        </p:txBody>
      </p:sp>
      <p:pic>
        <p:nvPicPr>
          <p:cNvPr id="295" name="Google Shape;295;p47"/>
          <p:cNvPicPr preferRelativeResize="0"/>
          <p:nvPr/>
        </p:nvPicPr>
        <p:blipFill rotWithShape="1">
          <a:blip r:embed="rId3">
            <a:alphaModFix/>
          </a:blip>
          <a:srcRect/>
          <a:stretch/>
        </p:blipFill>
        <p:spPr>
          <a:xfrm>
            <a:off x="4986650" y="96300"/>
            <a:ext cx="3067050" cy="4233863"/>
          </a:xfrm>
          <a:prstGeom prst="rect">
            <a:avLst/>
          </a:prstGeom>
          <a:noFill/>
          <a:ln w="38100" cap="flat" cmpd="sng">
            <a:solidFill>
              <a:srgbClr val="5B9BD5"/>
            </a:solidFill>
            <a:prstDash val="solid"/>
            <a:round/>
            <a:headEnd type="none" w="sm" len="sm"/>
            <a:tailEnd type="none" w="sm" len="sm"/>
          </a:ln>
        </p:spPr>
      </p:pic>
      <p:sp>
        <p:nvSpPr>
          <p:cNvPr id="296" name="Google Shape;296;p47"/>
          <p:cNvSpPr txBox="1"/>
          <p:nvPr/>
        </p:nvSpPr>
        <p:spPr>
          <a:xfrm>
            <a:off x="173175" y="1193800"/>
            <a:ext cx="4335300" cy="2966100"/>
          </a:xfrm>
          <a:prstGeom prst="rect">
            <a:avLst/>
          </a:prstGeom>
          <a:noFill/>
          <a:ln>
            <a:noFill/>
          </a:ln>
        </p:spPr>
        <p:txBody>
          <a:bodyPr spcFirstLastPara="1" wrap="square" lIns="68575" tIns="34275" rIns="68575" bIns="34275" anchor="t" anchorCtr="0">
            <a:spAutoFit/>
          </a:bodyPr>
          <a:lstStyle/>
          <a:p>
            <a:pPr marL="457200" marR="0" lvl="0" indent="-330200" algn="l" rtl="0">
              <a:lnSpc>
                <a:spcPct val="115000"/>
              </a:lnSpc>
              <a:spcBef>
                <a:spcPts val="1000"/>
              </a:spcBef>
              <a:spcAft>
                <a:spcPts val="0"/>
              </a:spcAft>
              <a:buClr>
                <a:schemeClr val="dk1"/>
              </a:buClr>
              <a:buSzPts val="1600"/>
              <a:buChar char="•"/>
            </a:pPr>
            <a:r>
              <a:rPr lang="fr" sz="1600" b="1" i="0" u="none" strike="noStrike" cap="none">
                <a:solidFill>
                  <a:schemeClr val="dk1"/>
                </a:solidFill>
                <a:latin typeface="Calibri"/>
                <a:ea typeface="Calibri"/>
                <a:cs typeface="Calibri"/>
                <a:sym typeface="Calibri"/>
              </a:rPr>
              <a:t> </a:t>
            </a:r>
            <a:r>
              <a:rPr lang="fr" sz="1600" b="1" i="0" u="none" strike="noStrike" cap="none">
                <a:solidFill>
                  <a:srgbClr val="0070C0"/>
                </a:solidFill>
                <a:latin typeface="Arial"/>
                <a:ea typeface="Arial"/>
                <a:cs typeface="Arial"/>
                <a:sym typeface="Arial"/>
              </a:rPr>
              <a:t>explicites </a:t>
            </a:r>
            <a:r>
              <a:rPr lang="fr" sz="1600" b="0" i="0" u="none" strike="noStrike" cap="none">
                <a:solidFill>
                  <a:schemeClr val="dk1"/>
                </a:solidFill>
                <a:latin typeface="Arial"/>
                <a:ea typeface="Arial"/>
                <a:cs typeface="Arial"/>
                <a:sym typeface="Arial"/>
              </a:rPr>
              <a:t>: perspective d’apprentissage </a:t>
            </a:r>
            <a:r>
              <a:rPr lang="fr" sz="1600">
                <a:solidFill>
                  <a:schemeClr val="dk1"/>
                </a:solidFill>
              </a:rPr>
              <a:t>et </a:t>
            </a:r>
            <a:r>
              <a:rPr lang="fr" sz="1600" b="0" i="0" u="none" strike="noStrike" cap="none">
                <a:solidFill>
                  <a:schemeClr val="dk1"/>
                </a:solidFill>
                <a:latin typeface="Arial"/>
                <a:ea typeface="Arial"/>
                <a:cs typeface="Arial"/>
                <a:sym typeface="Arial"/>
              </a:rPr>
              <a:t>d’enseignement</a:t>
            </a:r>
            <a:endParaRPr sz="1200"/>
          </a:p>
          <a:p>
            <a:pPr marL="457200" marR="0" lvl="0" indent="-330200" algn="l" rtl="0">
              <a:lnSpc>
                <a:spcPct val="115000"/>
              </a:lnSpc>
              <a:spcBef>
                <a:spcPts val="1000"/>
              </a:spcBef>
              <a:spcAft>
                <a:spcPts val="0"/>
              </a:spcAft>
              <a:buClr>
                <a:schemeClr val="dk1"/>
              </a:buClr>
              <a:buSzPts val="1600"/>
              <a:buChar char="•"/>
            </a:pPr>
            <a:r>
              <a:rPr lang="fr" sz="1600" b="1" i="0" u="none" strike="noStrike" cap="none">
                <a:solidFill>
                  <a:srgbClr val="0070C0"/>
                </a:solidFill>
                <a:latin typeface="Arial"/>
                <a:ea typeface="Arial"/>
                <a:cs typeface="Arial"/>
                <a:sym typeface="Arial"/>
              </a:rPr>
              <a:t>répondant à un manque</a:t>
            </a:r>
            <a:r>
              <a:rPr lang="fr" sz="1600" b="0" i="0" u="none" strike="noStrike" cap="none">
                <a:solidFill>
                  <a:srgbClr val="0070C0"/>
                </a:solidFill>
                <a:latin typeface="Arial"/>
                <a:ea typeface="Arial"/>
                <a:cs typeface="Arial"/>
                <a:sym typeface="Arial"/>
              </a:rPr>
              <a:t> </a:t>
            </a:r>
            <a:r>
              <a:rPr lang="fr" sz="1600" b="0" i="0" u="none" strike="noStrike" cap="none">
                <a:solidFill>
                  <a:schemeClr val="dk1"/>
                </a:solidFill>
                <a:latin typeface="Arial"/>
                <a:ea typeface="Arial"/>
                <a:cs typeface="Arial"/>
                <a:sym typeface="Arial"/>
              </a:rPr>
              <a:t>constaté en classe</a:t>
            </a:r>
            <a:endParaRPr sz="1200" b="0" i="0" u="none" strike="noStrike" cap="none">
              <a:solidFill>
                <a:schemeClr val="dk1"/>
              </a:solidFill>
              <a:latin typeface="Arial"/>
              <a:ea typeface="Arial"/>
              <a:cs typeface="Arial"/>
              <a:sym typeface="Arial"/>
            </a:endParaRPr>
          </a:p>
          <a:p>
            <a:pPr marL="457200" marR="0" lvl="0" indent="-330200" algn="l" rtl="0">
              <a:lnSpc>
                <a:spcPct val="115000"/>
              </a:lnSpc>
              <a:spcBef>
                <a:spcPts val="1000"/>
              </a:spcBef>
              <a:spcAft>
                <a:spcPts val="0"/>
              </a:spcAft>
              <a:buClr>
                <a:schemeClr val="dk1"/>
              </a:buClr>
              <a:buSzPts val="1600"/>
              <a:buChar char="•"/>
            </a:pPr>
            <a:r>
              <a:rPr lang="fr" sz="1600" b="1" i="0" u="none" strike="noStrike" cap="none">
                <a:solidFill>
                  <a:srgbClr val="0070C0"/>
                </a:solidFill>
                <a:latin typeface="Arial"/>
                <a:ea typeface="Arial"/>
                <a:cs typeface="Arial"/>
                <a:sym typeface="Arial"/>
              </a:rPr>
              <a:t>distinguant écrit/oral</a:t>
            </a:r>
            <a:endParaRPr sz="1200" b="0" i="0" u="none" strike="noStrike" cap="none">
              <a:solidFill>
                <a:schemeClr val="dk1"/>
              </a:solidFill>
              <a:latin typeface="Arial"/>
              <a:ea typeface="Arial"/>
              <a:cs typeface="Arial"/>
              <a:sym typeface="Arial"/>
            </a:endParaRPr>
          </a:p>
          <a:p>
            <a:pPr marL="457200" marR="0" lvl="0" indent="-330200" algn="l" rtl="0">
              <a:lnSpc>
                <a:spcPct val="115000"/>
              </a:lnSpc>
              <a:spcBef>
                <a:spcPts val="1000"/>
              </a:spcBef>
              <a:spcAft>
                <a:spcPts val="1000"/>
              </a:spcAft>
              <a:buClr>
                <a:schemeClr val="dk1"/>
              </a:buClr>
              <a:buSzPts val="1600"/>
              <a:buChar char="•"/>
            </a:pPr>
            <a:r>
              <a:rPr lang="fr" sz="1600" b="1">
                <a:solidFill>
                  <a:srgbClr val="0070C0"/>
                </a:solidFill>
              </a:rPr>
              <a:t>présentant un </a:t>
            </a:r>
            <a:r>
              <a:rPr lang="fr" sz="1600" b="1" i="0" u="none" strike="noStrike" cap="none">
                <a:solidFill>
                  <a:srgbClr val="0070C0"/>
                </a:solidFill>
                <a:latin typeface="Arial"/>
                <a:ea typeface="Arial"/>
                <a:cs typeface="Arial"/>
                <a:sym typeface="Arial"/>
              </a:rPr>
              <a:t>niveau de granularité</a:t>
            </a:r>
            <a:r>
              <a:rPr lang="fr" sz="1600" b="0" i="0" u="none" strike="noStrike" cap="none">
                <a:solidFill>
                  <a:schemeClr val="dk1"/>
                </a:solidFill>
                <a:latin typeface="Arial"/>
                <a:ea typeface="Arial"/>
                <a:cs typeface="Arial"/>
                <a:sym typeface="Arial"/>
              </a:rPr>
              <a:t> plus fin que dans le CECR</a:t>
            </a:r>
            <a:r>
              <a:rPr lang="fr" sz="1600">
                <a:solidFill>
                  <a:schemeClr val="dk1"/>
                </a:solidFill>
              </a:rPr>
              <a:t>L, </a:t>
            </a:r>
            <a:r>
              <a:rPr lang="fr" sz="1600" b="0" i="0" u="none" strike="noStrike" cap="none">
                <a:solidFill>
                  <a:schemeClr val="dk1"/>
                </a:solidFill>
                <a:latin typeface="Arial"/>
                <a:ea typeface="Arial"/>
                <a:cs typeface="Arial"/>
                <a:sym typeface="Arial"/>
              </a:rPr>
              <a:t>mais relevant des mêmes grandes familles de stratégies</a:t>
            </a:r>
            <a:endParaRPr sz="1600" b="0" i="0" u="none" strike="noStrike" cap="none">
              <a:solidFill>
                <a:schemeClr val="dk1"/>
              </a:solidFill>
              <a:latin typeface="Arial"/>
              <a:ea typeface="Arial"/>
              <a:cs typeface="Arial"/>
              <a:sym typeface="Arial"/>
            </a:endParaRPr>
          </a:p>
        </p:txBody>
      </p:sp>
      <p:pic>
        <p:nvPicPr>
          <p:cNvPr id="297" name="Google Shape;297;p47"/>
          <p:cNvPicPr preferRelativeResize="0"/>
          <p:nvPr/>
        </p:nvPicPr>
        <p:blipFill rotWithShape="1">
          <a:blip r:embed="rId4">
            <a:alphaModFix/>
          </a:blip>
          <a:srcRect/>
          <a:stretch/>
        </p:blipFill>
        <p:spPr>
          <a:xfrm>
            <a:off x="6003131" y="1670587"/>
            <a:ext cx="2814638" cy="3376613"/>
          </a:xfrm>
          <a:prstGeom prst="rect">
            <a:avLst/>
          </a:prstGeom>
          <a:noFill/>
          <a:ln w="38100" cap="flat" cmpd="sng">
            <a:solidFill>
              <a:srgbClr val="5B9BD5"/>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771800" y="2401875"/>
            <a:ext cx="26880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fr" b="1">
                <a:latin typeface="Arial"/>
                <a:ea typeface="Arial"/>
                <a:cs typeface="Arial"/>
                <a:sym typeface="Arial"/>
              </a:rPr>
              <a:t>AMBITION</a:t>
            </a:r>
            <a:endParaRPr b="1">
              <a:latin typeface="Arial"/>
              <a:ea typeface="Arial"/>
              <a:cs typeface="Arial"/>
              <a:sym typeface="Arial"/>
            </a:endParaRPr>
          </a:p>
        </p:txBody>
      </p:sp>
      <p:pic>
        <p:nvPicPr>
          <p:cNvPr id="303" name="Google Shape;303;p48" title="ChatGPT Image 7 avr. 2025, 09_50_21.png"/>
          <p:cNvPicPr preferRelativeResize="0"/>
          <p:nvPr/>
        </p:nvPicPr>
        <p:blipFill>
          <a:blip r:embed="rId3">
            <a:alphaModFix/>
          </a:blip>
          <a:stretch>
            <a:fillRect/>
          </a:stretch>
        </p:blipFill>
        <p:spPr>
          <a:xfrm>
            <a:off x="3775200" y="97550"/>
            <a:ext cx="4948401" cy="4948401"/>
          </a:xfrm>
          <a:prstGeom prst="rect">
            <a:avLst/>
          </a:prstGeom>
          <a:noFill/>
          <a:ln>
            <a:noFill/>
          </a:ln>
        </p:spPr>
      </p:pic>
      <p:pic>
        <p:nvPicPr>
          <p:cNvPr id="304" name="Google Shape;304;p48"/>
          <p:cNvPicPr preferRelativeResize="0"/>
          <p:nvPr/>
        </p:nvPicPr>
        <p:blipFill rotWithShape="1">
          <a:blip r:embed="rId4">
            <a:alphaModFix/>
          </a:blip>
          <a:srcRect/>
          <a:stretch/>
        </p:blipFill>
        <p:spPr>
          <a:xfrm>
            <a:off x="0" y="0"/>
            <a:ext cx="1615580" cy="10851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p:nvPr/>
        </p:nvSpPr>
        <p:spPr>
          <a:xfrm>
            <a:off x="148806" y="273844"/>
            <a:ext cx="194100" cy="463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0" name="Google Shape;310;p49"/>
          <p:cNvSpPr/>
          <p:nvPr/>
        </p:nvSpPr>
        <p:spPr>
          <a:xfrm>
            <a:off x="1313090" y="4534668"/>
            <a:ext cx="362400" cy="23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aphicFrame>
        <p:nvGraphicFramePr>
          <p:cNvPr id="311" name="Google Shape;311;p49"/>
          <p:cNvGraphicFramePr/>
          <p:nvPr/>
        </p:nvGraphicFramePr>
        <p:xfrm>
          <a:off x="456063" y="582150"/>
          <a:ext cx="8543575" cy="4357525"/>
        </p:xfrm>
        <a:graphic>
          <a:graphicData uri="http://schemas.openxmlformats.org/drawingml/2006/table">
            <a:tbl>
              <a:tblPr>
                <a:noFill/>
                <a:tableStyleId>{2241B282-9EC8-415F-83B3-40FF88E4DC72}</a:tableStyleId>
              </a:tblPr>
              <a:tblGrid>
                <a:gridCol w="756475">
                  <a:extLst>
                    <a:ext uri="{9D8B030D-6E8A-4147-A177-3AD203B41FA5}">
                      <a16:colId xmlns:a16="http://schemas.microsoft.com/office/drawing/2014/main" val="20000"/>
                    </a:ext>
                  </a:extLst>
                </a:gridCol>
                <a:gridCol w="1946775">
                  <a:extLst>
                    <a:ext uri="{9D8B030D-6E8A-4147-A177-3AD203B41FA5}">
                      <a16:colId xmlns:a16="http://schemas.microsoft.com/office/drawing/2014/main" val="20001"/>
                    </a:ext>
                  </a:extLst>
                </a:gridCol>
                <a:gridCol w="1946775">
                  <a:extLst>
                    <a:ext uri="{9D8B030D-6E8A-4147-A177-3AD203B41FA5}">
                      <a16:colId xmlns:a16="http://schemas.microsoft.com/office/drawing/2014/main" val="20002"/>
                    </a:ext>
                  </a:extLst>
                </a:gridCol>
                <a:gridCol w="1946775">
                  <a:extLst>
                    <a:ext uri="{9D8B030D-6E8A-4147-A177-3AD203B41FA5}">
                      <a16:colId xmlns:a16="http://schemas.microsoft.com/office/drawing/2014/main" val="20003"/>
                    </a:ext>
                  </a:extLst>
                </a:gridCol>
                <a:gridCol w="1946775">
                  <a:extLst>
                    <a:ext uri="{9D8B030D-6E8A-4147-A177-3AD203B41FA5}">
                      <a16:colId xmlns:a16="http://schemas.microsoft.com/office/drawing/2014/main" val="20004"/>
                    </a:ext>
                  </a:extLst>
                </a:gridCol>
              </a:tblGrid>
              <a:tr h="480600">
                <a:tc>
                  <a:txBody>
                    <a:bodyPr/>
                    <a:lstStyle/>
                    <a:p>
                      <a:pPr marL="0" lvl="0" indent="0" algn="l" rtl="0">
                        <a:spcBef>
                          <a:spcPts val="0"/>
                        </a:spcBef>
                        <a:spcAft>
                          <a:spcPts val="0"/>
                        </a:spcAft>
                        <a:buNone/>
                      </a:pP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tc>
                  <a:txBody>
                    <a:bodyPr/>
                    <a:lstStyle/>
                    <a:p>
                      <a:pPr marL="0" lvl="0" indent="0" algn="ctr" rtl="0">
                        <a:spcBef>
                          <a:spcPts val="0"/>
                        </a:spcBef>
                        <a:spcAft>
                          <a:spcPts val="0"/>
                        </a:spcAft>
                        <a:buNone/>
                      </a:pPr>
                      <a:r>
                        <a:rPr lang="fr" sz="1800" b="1">
                          <a:solidFill>
                            <a:srgbClr val="FFFFFF"/>
                          </a:solidFill>
                          <a:latin typeface="Calibri"/>
                          <a:ea typeface="Calibri"/>
                          <a:cs typeface="Calibri"/>
                          <a:sym typeface="Calibri"/>
                        </a:rPr>
                        <a:t>6e</a:t>
                      </a: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tc>
                  <a:txBody>
                    <a:bodyPr/>
                    <a:lstStyle/>
                    <a:p>
                      <a:pPr marL="0" lvl="0" indent="0" algn="ctr" rtl="0">
                        <a:spcBef>
                          <a:spcPts val="0"/>
                        </a:spcBef>
                        <a:spcAft>
                          <a:spcPts val="0"/>
                        </a:spcAft>
                        <a:buNone/>
                      </a:pPr>
                      <a:r>
                        <a:rPr lang="fr" sz="1800" b="1">
                          <a:solidFill>
                            <a:srgbClr val="FFFFFF"/>
                          </a:solidFill>
                          <a:latin typeface="Calibri"/>
                          <a:ea typeface="Calibri"/>
                          <a:cs typeface="Calibri"/>
                          <a:sym typeface="Calibri"/>
                        </a:rPr>
                        <a:t>5e</a:t>
                      </a: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tc>
                  <a:txBody>
                    <a:bodyPr/>
                    <a:lstStyle/>
                    <a:p>
                      <a:pPr marL="0" lvl="0" indent="0" algn="ctr" rtl="0">
                        <a:spcBef>
                          <a:spcPts val="0"/>
                        </a:spcBef>
                        <a:spcAft>
                          <a:spcPts val="0"/>
                        </a:spcAft>
                        <a:buNone/>
                      </a:pPr>
                      <a:r>
                        <a:rPr lang="fr" sz="1800" b="1">
                          <a:solidFill>
                            <a:srgbClr val="FFFFFF"/>
                          </a:solidFill>
                          <a:latin typeface="Calibri"/>
                          <a:ea typeface="Calibri"/>
                          <a:cs typeface="Calibri"/>
                          <a:sym typeface="Calibri"/>
                        </a:rPr>
                        <a:t>4e</a:t>
                      </a: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tc>
                  <a:txBody>
                    <a:bodyPr/>
                    <a:lstStyle/>
                    <a:p>
                      <a:pPr marL="0" lvl="0" indent="0" algn="ctr" rtl="0">
                        <a:spcBef>
                          <a:spcPts val="0"/>
                        </a:spcBef>
                        <a:spcAft>
                          <a:spcPts val="0"/>
                        </a:spcAft>
                        <a:buNone/>
                      </a:pPr>
                      <a:r>
                        <a:rPr lang="fr" sz="1800" b="1">
                          <a:solidFill>
                            <a:srgbClr val="FFFFFF"/>
                          </a:solidFill>
                          <a:latin typeface="Calibri"/>
                          <a:ea typeface="Calibri"/>
                          <a:cs typeface="Calibri"/>
                          <a:sym typeface="Calibri"/>
                        </a:rPr>
                        <a:t>3e</a:t>
                      </a: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641125">
                <a:tc>
                  <a:txBody>
                    <a:bodyPr/>
                    <a:lstStyle/>
                    <a:p>
                      <a:pPr marL="0" lvl="0" indent="0" algn="ctr" rtl="0">
                        <a:spcBef>
                          <a:spcPts val="0"/>
                        </a:spcBef>
                        <a:spcAft>
                          <a:spcPts val="0"/>
                        </a:spcAft>
                        <a:buNone/>
                      </a:pPr>
                      <a:r>
                        <a:rPr lang="fr" b="1">
                          <a:latin typeface="Calibri"/>
                          <a:ea typeface="Calibri"/>
                          <a:cs typeface="Calibri"/>
                          <a:sym typeface="Calibri"/>
                        </a:rPr>
                        <a:t>AXE 1</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Personnes et personnages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Portrait, autoportrait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Sport et société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À la rencontre de l’autre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1"/>
                  </a:ext>
                </a:extLst>
              </a:tr>
              <a:tr h="708100">
                <a:tc>
                  <a:txBody>
                    <a:bodyPr/>
                    <a:lstStyle/>
                    <a:p>
                      <a:pPr marL="0" lvl="0" indent="0" algn="ctr" rtl="0">
                        <a:spcBef>
                          <a:spcPts val="0"/>
                        </a:spcBef>
                        <a:spcAft>
                          <a:spcPts val="0"/>
                        </a:spcAft>
                        <a:buNone/>
                      </a:pPr>
                      <a:r>
                        <a:rPr lang="fr" b="1">
                          <a:latin typeface="Calibri"/>
                          <a:ea typeface="Calibri"/>
                          <a:cs typeface="Calibri"/>
                          <a:sym typeface="Calibri"/>
                        </a:rPr>
                        <a:t>AXE 2</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Le quotidien : vivre, jouer, apprendre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Le quotidien :</a:t>
                      </a:r>
                      <a:endParaRPr>
                        <a:latin typeface="Calibri"/>
                        <a:ea typeface="Calibri"/>
                        <a:cs typeface="Calibri"/>
                        <a:sym typeface="Calibri"/>
                      </a:endParaRPr>
                    </a:p>
                    <a:p>
                      <a:pPr marL="0" lvl="0" indent="0" algn="ctr" rtl="0">
                        <a:spcBef>
                          <a:spcPts val="0"/>
                        </a:spcBef>
                        <a:spcAft>
                          <a:spcPts val="0"/>
                        </a:spcAft>
                        <a:buNone/>
                      </a:pPr>
                      <a:r>
                        <a:rPr lang="fr">
                          <a:latin typeface="Calibri"/>
                          <a:ea typeface="Calibri"/>
                          <a:cs typeface="Calibri"/>
                          <a:sym typeface="Calibri"/>
                        </a:rPr>
                        <a:t>lieux, rythmes, saisons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Voyages et exploration</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Travailler hier, aujourd’hui, demain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2"/>
                  </a:ext>
                </a:extLst>
              </a:tr>
              <a:tr h="626225">
                <a:tc>
                  <a:txBody>
                    <a:bodyPr/>
                    <a:lstStyle/>
                    <a:p>
                      <a:pPr marL="0" lvl="0" indent="0" algn="ctr" rtl="0">
                        <a:spcBef>
                          <a:spcPts val="0"/>
                        </a:spcBef>
                        <a:spcAft>
                          <a:spcPts val="0"/>
                        </a:spcAft>
                        <a:buNone/>
                      </a:pPr>
                      <a:r>
                        <a:rPr lang="fr" b="1">
                          <a:latin typeface="Calibri"/>
                          <a:ea typeface="Calibri"/>
                          <a:cs typeface="Calibri"/>
                          <a:sym typeface="Calibri"/>
                        </a:rPr>
                        <a:t>AXE 3</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Pays et paysages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École et loisirs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Villes, villages, quartiers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Voyages et migrations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3"/>
                  </a:ext>
                </a:extLst>
              </a:tr>
              <a:tr h="630175">
                <a:tc>
                  <a:txBody>
                    <a:bodyPr/>
                    <a:lstStyle/>
                    <a:p>
                      <a:pPr marL="0" lvl="0" indent="0" algn="ctr" rtl="0">
                        <a:spcBef>
                          <a:spcPts val="0"/>
                        </a:spcBef>
                        <a:spcAft>
                          <a:spcPts val="0"/>
                        </a:spcAft>
                        <a:buNone/>
                      </a:pPr>
                      <a:r>
                        <a:rPr lang="fr" b="1">
                          <a:latin typeface="Calibri"/>
                          <a:ea typeface="Calibri"/>
                          <a:cs typeface="Calibri"/>
                          <a:sym typeface="Calibri"/>
                        </a:rPr>
                        <a:t>AXE 4</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Imaginaire, contes et légendes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Le réel et l’imaginaire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Inventer, innover, créer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Langages et médias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4"/>
                  </a:ext>
                </a:extLst>
              </a:tr>
              <a:tr h="630175">
                <a:tc>
                  <a:txBody>
                    <a:bodyPr/>
                    <a:lstStyle/>
                    <a:p>
                      <a:pPr marL="0" lvl="0" indent="0" algn="ctr" rtl="0">
                        <a:spcBef>
                          <a:spcPts val="0"/>
                        </a:spcBef>
                        <a:spcAft>
                          <a:spcPts val="0"/>
                        </a:spcAft>
                        <a:buNone/>
                      </a:pPr>
                      <a:r>
                        <a:rPr lang="fr" b="1">
                          <a:latin typeface="Calibri"/>
                          <a:ea typeface="Calibri"/>
                          <a:cs typeface="Calibri"/>
                          <a:sym typeface="Calibri"/>
                        </a:rPr>
                        <a:t>AXE 5</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Arts et expression des sentiments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Des langues, des lieux, des histoires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Langages et messages artistiques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ctr" rtl="0">
                        <a:spcBef>
                          <a:spcPts val="0"/>
                        </a:spcBef>
                        <a:spcAft>
                          <a:spcPts val="0"/>
                        </a:spcAft>
                        <a:buNone/>
                      </a:pPr>
                      <a:r>
                        <a:rPr lang="fr">
                          <a:latin typeface="Calibri"/>
                          <a:ea typeface="Calibri"/>
                          <a:cs typeface="Calibri"/>
                          <a:sym typeface="Calibri"/>
                        </a:rPr>
                        <a:t>Formes de l’engagement</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5"/>
                  </a:ext>
                </a:extLst>
              </a:tr>
              <a:tr h="641125">
                <a:tc>
                  <a:txBody>
                    <a:bodyPr/>
                    <a:lstStyle/>
                    <a:p>
                      <a:pPr marL="0" lvl="0" indent="0" algn="ctr" rtl="0">
                        <a:spcBef>
                          <a:spcPts val="0"/>
                        </a:spcBef>
                        <a:spcAft>
                          <a:spcPts val="0"/>
                        </a:spcAft>
                        <a:buNone/>
                      </a:pPr>
                      <a:r>
                        <a:rPr lang="fr" b="1">
                          <a:latin typeface="Calibri"/>
                          <a:ea typeface="Calibri"/>
                          <a:cs typeface="Calibri"/>
                          <a:sym typeface="Calibri"/>
                        </a:rPr>
                        <a:t>Axe 6</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88888"/>
                    </a:solidFill>
                  </a:tcPr>
                </a:tc>
                <a:tc>
                  <a:txBody>
                    <a:bodyPr/>
                    <a:lstStyle/>
                    <a:p>
                      <a:pPr marL="0" lvl="0" indent="0" algn="ctr" rtl="0">
                        <a:spcBef>
                          <a:spcPts val="0"/>
                        </a:spcBef>
                        <a:spcAft>
                          <a:spcPts val="0"/>
                        </a:spcAft>
                        <a:buNone/>
                      </a:pPr>
                      <a:r>
                        <a:rPr lang="fr">
                          <a:latin typeface="Calibri"/>
                          <a:ea typeface="Calibri"/>
                          <a:cs typeface="Calibri"/>
                          <a:sym typeface="Calibri"/>
                        </a:rPr>
                        <a:t>Propre à chaque langue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Propre à chaque langue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ctr" rtl="0">
                        <a:spcBef>
                          <a:spcPts val="0"/>
                        </a:spcBef>
                        <a:spcAft>
                          <a:spcPts val="0"/>
                        </a:spcAft>
                        <a:buNone/>
                      </a:pPr>
                      <a:r>
                        <a:rPr lang="fr">
                          <a:latin typeface="Calibri"/>
                          <a:ea typeface="Calibri"/>
                          <a:cs typeface="Calibri"/>
                          <a:sym typeface="Calibri"/>
                        </a:rPr>
                        <a:t>Propre à chaque langue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6"/>
                  </a:ext>
                </a:extLst>
              </a:tr>
            </a:tbl>
          </a:graphicData>
        </a:graphic>
      </p:graphicFrame>
      <p:pic>
        <p:nvPicPr>
          <p:cNvPr id="312" name="Google Shape;312;p49"/>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0"/>
          <p:cNvSpPr/>
          <p:nvPr/>
        </p:nvSpPr>
        <p:spPr>
          <a:xfrm>
            <a:off x="148806" y="273844"/>
            <a:ext cx="194100" cy="463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8" name="Google Shape;318;p50"/>
          <p:cNvSpPr/>
          <p:nvPr/>
        </p:nvSpPr>
        <p:spPr>
          <a:xfrm>
            <a:off x="1313090" y="4534668"/>
            <a:ext cx="362400" cy="236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aphicFrame>
        <p:nvGraphicFramePr>
          <p:cNvPr id="319" name="Google Shape;319;p50"/>
          <p:cNvGraphicFramePr/>
          <p:nvPr/>
        </p:nvGraphicFramePr>
        <p:xfrm>
          <a:off x="342900" y="649700"/>
          <a:ext cx="8684175" cy="4209325"/>
        </p:xfrm>
        <a:graphic>
          <a:graphicData uri="http://schemas.openxmlformats.org/drawingml/2006/table">
            <a:tbl>
              <a:tblPr>
                <a:noFill/>
                <a:tableStyleId>{2241B282-9EC8-415F-83B3-40FF88E4DC72}</a:tableStyleId>
              </a:tblPr>
              <a:tblGrid>
                <a:gridCol w="823650">
                  <a:extLst>
                    <a:ext uri="{9D8B030D-6E8A-4147-A177-3AD203B41FA5}">
                      <a16:colId xmlns:a16="http://schemas.microsoft.com/office/drawing/2014/main" val="20000"/>
                    </a:ext>
                  </a:extLst>
                </a:gridCol>
                <a:gridCol w="2620175">
                  <a:extLst>
                    <a:ext uri="{9D8B030D-6E8A-4147-A177-3AD203B41FA5}">
                      <a16:colId xmlns:a16="http://schemas.microsoft.com/office/drawing/2014/main" val="20001"/>
                    </a:ext>
                  </a:extLst>
                </a:gridCol>
                <a:gridCol w="2620175">
                  <a:extLst>
                    <a:ext uri="{9D8B030D-6E8A-4147-A177-3AD203B41FA5}">
                      <a16:colId xmlns:a16="http://schemas.microsoft.com/office/drawing/2014/main" val="20002"/>
                    </a:ext>
                  </a:extLst>
                </a:gridCol>
                <a:gridCol w="2620175">
                  <a:extLst>
                    <a:ext uri="{9D8B030D-6E8A-4147-A177-3AD203B41FA5}">
                      <a16:colId xmlns:a16="http://schemas.microsoft.com/office/drawing/2014/main" val="20003"/>
                    </a:ext>
                  </a:extLst>
                </a:gridCol>
              </a:tblGrid>
              <a:tr h="461925">
                <a:tc>
                  <a:txBody>
                    <a:bodyPr/>
                    <a:lstStyle/>
                    <a:p>
                      <a:pPr marL="0" lvl="0" indent="0" algn="l" rtl="0">
                        <a:spcBef>
                          <a:spcPts val="0"/>
                        </a:spcBef>
                        <a:spcAft>
                          <a:spcPts val="0"/>
                        </a:spcAft>
                        <a:buNone/>
                      </a:pP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tc>
                  <a:txBody>
                    <a:bodyPr/>
                    <a:lstStyle/>
                    <a:p>
                      <a:pPr marL="0" lvl="0" indent="0" algn="ctr" rtl="0">
                        <a:spcBef>
                          <a:spcPts val="0"/>
                        </a:spcBef>
                        <a:spcAft>
                          <a:spcPts val="0"/>
                        </a:spcAft>
                        <a:buNone/>
                      </a:pPr>
                      <a:r>
                        <a:rPr lang="fr" sz="1800" b="1">
                          <a:solidFill>
                            <a:srgbClr val="FFFFFF"/>
                          </a:solidFill>
                          <a:latin typeface="Calibri"/>
                          <a:ea typeface="Calibri"/>
                          <a:cs typeface="Calibri"/>
                          <a:sym typeface="Calibri"/>
                        </a:rPr>
                        <a:t>2de</a:t>
                      </a: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tc>
                  <a:txBody>
                    <a:bodyPr/>
                    <a:lstStyle/>
                    <a:p>
                      <a:pPr marL="0" lvl="0" indent="0" algn="ctr" rtl="0">
                        <a:spcBef>
                          <a:spcPts val="0"/>
                        </a:spcBef>
                        <a:spcAft>
                          <a:spcPts val="0"/>
                        </a:spcAft>
                        <a:buNone/>
                      </a:pPr>
                      <a:r>
                        <a:rPr lang="fr" sz="1800" b="1">
                          <a:solidFill>
                            <a:srgbClr val="FFFFFF"/>
                          </a:solidFill>
                          <a:latin typeface="Calibri"/>
                          <a:ea typeface="Calibri"/>
                          <a:cs typeface="Calibri"/>
                          <a:sym typeface="Calibri"/>
                        </a:rPr>
                        <a:t>1re</a:t>
                      </a: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tc>
                  <a:txBody>
                    <a:bodyPr/>
                    <a:lstStyle/>
                    <a:p>
                      <a:pPr marL="0" lvl="0" indent="0" algn="ctr" rtl="0">
                        <a:spcBef>
                          <a:spcPts val="0"/>
                        </a:spcBef>
                        <a:spcAft>
                          <a:spcPts val="0"/>
                        </a:spcAft>
                        <a:buNone/>
                      </a:pPr>
                      <a:r>
                        <a:rPr lang="fr" sz="1800" b="1">
                          <a:solidFill>
                            <a:srgbClr val="FFFFFF"/>
                          </a:solidFill>
                          <a:latin typeface="Calibri"/>
                          <a:ea typeface="Calibri"/>
                          <a:cs typeface="Calibri"/>
                          <a:sym typeface="Calibri"/>
                        </a:rPr>
                        <a:t>Tle</a:t>
                      </a:r>
                      <a:endParaRPr sz="1800" b="1">
                        <a:solidFill>
                          <a:srgbClr val="FFFFFF"/>
                        </a:solidFill>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642150">
                <a:tc>
                  <a:txBody>
                    <a:bodyPr/>
                    <a:lstStyle/>
                    <a:p>
                      <a:pPr marL="0" lvl="0" indent="0" algn="ctr" rtl="0">
                        <a:spcBef>
                          <a:spcPts val="0"/>
                        </a:spcBef>
                        <a:spcAft>
                          <a:spcPts val="0"/>
                        </a:spcAft>
                        <a:buNone/>
                      </a:pPr>
                      <a:r>
                        <a:rPr lang="fr" b="1">
                          <a:latin typeface="Calibri"/>
                          <a:ea typeface="Calibri"/>
                          <a:cs typeface="Calibri"/>
                          <a:sym typeface="Calibri"/>
                        </a:rPr>
                        <a:t>AXE 1</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Représentation de soi et rapport à autrui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Identités et échanges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Espace privé et espace public</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1"/>
                  </a:ext>
                </a:extLst>
              </a:tr>
              <a:tr h="709225">
                <a:tc>
                  <a:txBody>
                    <a:bodyPr/>
                    <a:lstStyle/>
                    <a:p>
                      <a:pPr marL="0" lvl="0" indent="0" algn="ctr" rtl="0">
                        <a:spcBef>
                          <a:spcPts val="0"/>
                        </a:spcBef>
                        <a:spcAft>
                          <a:spcPts val="0"/>
                        </a:spcAft>
                        <a:buNone/>
                      </a:pPr>
                      <a:r>
                        <a:rPr lang="fr" b="1">
                          <a:latin typeface="Calibri"/>
                          <a:ea typeface="Calibri"/>
                          <a:cs typeface="Calibri"/>
                          <a:sym typeface="Calibri"/>
                        </a:rPr>
                        <a:t>AXE 2</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Vivre entre générations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Diversité et inclusion</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Territoire et mémoire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2"/>
                  </a:ext>
                </a:extLst>
              </a:tr>
              <a:tr h="603800">
                <a:tc>
                  <a:txBody>
                    <a:bodyPr/>
                    <a:lstStyle/>
                    <a:p>
                      <a:pPr marL="0" lvl="0" indent="0" algn="ctr" rtl="0">
                        <a:spcBef>
                          <a:spcPts val="0"/>
                        </a:spcBef>
                        <a:spcAft>
                          <a:spcPts val="0"/>
                        </a:spcAft>
                        <a:buNone/>
                      </a:pPr>
                      <a:r>
                        <a:rPr lang="fr" b="1">
                          <a:latin typeface="Calibri"/>
                          <a:ea typeface="Calibri"/>
                          <a:cs typeface="Calibri"/>
                          <a:sym typeface="Calibri"/>
                        </a:rPr>
                        <a:t>AXE 3</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Le passé dans le présent</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Art et pouvoir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Fictions et réalités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3"/>
                  </a:ext>
                </a:extLst>
              </a:tr>
              <a:tr h="613375">
                <a:tc>
                  <a:txBody>
                    <a:bodyPr/>
                    <a:lstStyle/>
                    <a:p>
                      <a:pPr marL="0" lvl="0" indent="0" algn="ctr" rtl="0">
                        <a:spcBef>
                          <a:spcPts val="0"/>
                        </a:spcBef>
                        <a:spcAft>
                          <a:spcPts val="0"/>
                        </a:spcAft>
                        <a:buNone/>
                      </a:pPr>
                      <a:r>
                        <a:rPr lang="fr" b="1">
                          <a:latin typeface="Calibri"/>
                          <a:ea typeface="Calibri"/>
                          <a:cs typeface="Calibri"/>
                          <a:sym typeface="Calibri"/>
                        </a:rPr>
                        <a:t>AXE 4</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Défis et transitions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Innovations scientifiques et responsabilité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Enjeux et formes de la communication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4"/>
                  </a:ext>
                </a:extLst>
              </a:tr>
              <a:tr h="536700">
                <a:tc>
                  <a:txBody>
                    <a:bodyPr/>
                    <a:lstStyle/>
                    <a:p>
                      <a:pPr marL="0" lvl="0" indent="0" algn="ctr" rtl="0">
                        <a:spcBef>
                          <a:spcPts val="0"/>
                        </a:spcBef>
                        <a:spcAft>
                          <a:spcPts val="0"/>
                        </a:spcAft>
                        <a:buNone/>
                      </a:pPr>
                      <a:r>
                        <a:rPr lang="fr" b="1">
                          <a:latin typeface="Calibri"/>
                          <a:ea typeface="Calibri"/>
                          <a:cs typeface="Calibri"/>
                          <a:sym typeface="Calibri"/>
                        </a:rPr>
                        <a:t>AXE 5</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Créer et recréer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L’être humain et la nature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tc>
                  <a:txBody>
                    <a:bodyPr/>
                    <a:lstStyle/>
                    <a:p>
                      <a:pPr marL="0" lvl="0" indent="0" algn="l" rtl="0">
                        <a:spcBef>
                          <a:spcPts val="0"/>
                        </a:spcBef>
                        <a:spcAft>
                          <a:spcPts val="0"/>
                        </a:spcAft>
                        <a:buNone/>
                      </a:pPr>
                      <a:r>
                        <a:rPr lang="fr">
                          <a:latin typeface="Calibri"/>
                          <a:ea typeface="Calibri"/>
                          <a:cs typeface="Calibri"/>
                          <a:sym typeface="Calibri"/>
                        </a:rPr>
                        <a:t>Citoyenneté et mondes virtuels</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5"/>
                  </a:ext>
                </a:extLst>
              </a:tr>
              <a:tr h="642150">
                <a:tc>
                  <a:txBody>
                    <a:bodyPr/>
                    <a:lstStyle/>
                    <a:p>
                      <a:pPr marL="0" lvl="0" indent="0" algn="ctr" rtl="0">
                        <a:spcBef>
                          <a:spcPts val="0"/>
                        </a:spcBef>
                        <a:spcAft>
                          <a:spcPts val="0"/>
                        </a:spcAft>
                        <a:buNone/>
                      </a:pPr>
                      <a:r>
                        <a:rPr lang="fr" b="1">
                          <a:latin typeface="Calibri"/>
                          <a:ea typeface="Calibri"/>
                          <a:cs typeface="Calibri"/>
                          <a:sym typeface="Calibri"/>
                        </a:rPr>
                        <a:t>Axe 6</a:t>
                      </a:r>
                      <a:endParaRPr b="1">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Propre à chaque langue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Propre à chaque langue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tc>
                  <a:txBody>
                    <a:bodyPr/>
                    <a:lstStyle/>
                    <a:p>
                      <a:pPr marL="0" lvl="0" indent="0" algn="l" rtl="0">
                        <a:spcBef>
                          <a:spcPts val="0"/>
                        </a:spcBef>
                        <a:spcAft>
                          <a:spcPts val="0"/>
                        </a:spcAft>
                        <a:buNone/>
                      </a:pPr>
                      <a:r>
                        <a:rPr lang="fr">
                          <a:latin typeface="Calibri"/>
                          <a:ea typeface="Calibri"/>
                          <a:cs typeface="Calibri"/>
                          <a:sym typeface="Calibri"/>
                        </a:rPr>
                        <a:t>Propre à chaque langue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6"/>
                  </a:ext>
                </a:extLst>
              </a:tr>
            </a:tbl>
          </a:graphicData>
        </a:graphic>
      </p:graphicFrame>
      <p:pic>
        <p:nvPicPr>
          <p:cNvPr id="320" name="Google Shape;320;p50"/>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p:nvPr/>
        </p:nvSpPr>
        <p:spPr>
          <a:xfrm>
            <a:off x="148806" y="273844"/>
            <a:ext cx="194094" cy="463715"/>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26" name="Google Shape;326;p51"/>
          <p:cNvPicPr preferRelativeResize="0"/>
          <p:nvPr/>
        </p:nvPicPr>
        <p:blipFill rotWithShape="1">
          <a:blip r:embed="rId3">
            <a:alphaModFix/>
          </a:blip>
          <a:srcRect l="-6" t="3" r="56838" b="-1002"/>
          <a:stretch/>
        </p:blipFill>
        <p:spPr>
          <a:xfrm>
            <a:off x="245853" y="1131002"/>
            <a:ext cx="2808000" cy="3699000"/>
          </a:xfrm>
          <a:prstGeom prst="rect">
            <a:avLst/>
          </a:prstGeom>
          <a:noFill/>
          <a:ln>
            <a:noFill/>
          </a:ln>
        </p:spPr>
      </p:pic>
      <p:sp>
        <p:nvSpPr>
          <p:cNvPr id="327" name="Google Shape;327;p51"/>
          <p:cNvSpPr txBox="1"/>
          <p:nvPr/>
        </p:nvSpPr>
        <p:spPr>
          <a:xfrm>
            <a:off x="1664550" y="46350"/>
            <a:ext cx="4587300" cy="71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fr" sz="2100" b="1" u="sng">
                <a:solidFill>
                  <a:schemeClr val="dk1"/>
                </a:solidFill>
              </a:rPr>
              <a:t>A</a:t>
            </a:r>
            <a:r>
              <a:rPr lang="fr" sz="2100" b="1" i="0" u="sng" strike="noStrike" cap="none">
                <a:solidFill>
                  <a:schemeClr val="dk1"/>
                </a:solidFill>
                <a:latin typeface="Arial"/>
                <a:ea typeface="Arial"/>
                <a:cs typeface="Arial"/>
                <a:sym typeface="Arial"/>
              </a:rPr>
              <a:t>u moins</a:t>
            </a:r>
            <a:r>
              <a:rPr lang="fr" sz="2100" b="1" i="0" u="none" strike="noStrike" cap="none">
                <a:solidFill>
                  <a:schemeClr val="dk1"/>
                </a:solidFill>
                <a:latin typeface="Arial"/>
                <a:ea typeface="Arial"/>
                <a:cs typeface="Arial"/>
                <a:sym typeface="Arial"/>
              </a:rPr>
              <a:t> </a:t>
            </a:r>
            <a:r>
              <a:rPr lang="fr" sz="2100" b="1">
                <a:solidFill>
                  <a:schemeClr val="dk1"/>
                </a:solidFill>
              </a:rPr>
              <a:t>5</a:t>
            </a:r>
            <a:r>
              <a:rPr lang="fr" sz="2100" b="1" i="0" u="none" strike="noStrike" cap="none">
                <a:solidFill>
                  <a:schemeClr val="dk1"/>
                </a:solidFill>
                <a:latin typeface="Arial"/>
                <a:ea typeface="Arial"/>
                <a:cs typeface="Arial"/>
                <a:sym typeface="Arial"/>
              </a:rPr>
              <a:t> </a:t>
            </a:r>
            <a:r>
              <a:rPr lang="fr" sz="2100" b="1">
                <a:solidFill>
                  <a:schemeClr val="dk1"/>
                </a:solidFill>
              </a:rPr>
              <a:t>axes à </a:t>
            </a:r>
            <a:r>
              <a:rPr lang="fr" sz="2100" b="1" i="0" u="none" strike="noStrike" cap="none">
                <a:solidFill>
                  <a:schemeClr val="dk1"/>
                </a:solidFill>
                <a:latin typeface="Arial"/>
                <a:ea typeface="Arial"/>
                <a:cs typeface="Arial"/>
                <a:sym typeface="Arial"/>
              </a:rPr>
              <a:t>traiter </a:t>
            </a:r>
            <a:endParaRPr sz="2100" b="1">
              <a:solidFill>
                <a:schemeClr val="dk1"/>
              </a:solidFill>
            </a:endParaRPr>
          </a:p>
          <a:p>
            <a:pPr marL="0" marR="0" lvl="0" indent="0" algn="l" rtl="0">
              <a:lnSpc>
                <a:spcPct val="100000"/>
              </a:lnSpc>
              <a:spcBef>
                <a:spcPts val="0"/>
              </a:spcBef>
              <a:spcAft>
                <a:spcPts val="0"/>
              </a:spcAft>
              <a:buClr>
                <a:srgbClr val="000000"/>
              </a:buClr>
              <a:buSzPts val="2100"/>
              <a:buFont typeface="Arial"/>
              <a:buNone/>
            </a:pPr>
            <a:r>
              <a:rPr lang="fr" sz="2100" b="1">
                <a:solidFill>
                  <a:schemeClr val="dk1"/>
                </a:solidFill>
              </a:rPr>
              <a:t>(3 en voie technologique)</a:t>
            </a:r>
            <a:endParaRPr sz="1100" b="0" i="0" strike="noStrike" cap="none">
              <a:solidFill>
                <a:srgbClr val="000000"/>
              </a:solidFill>
              <a:latin typeface="Arial"/>
              <a:ea typeface="Arial"/>
              <a:cs typeface="Arial"/>
              <a:sym typeface="Arial"/>
            </a:endParaRPr>
          </a:p>
        </p:txBody>
      </p:sp>
      <p:sp>
        <p:nvSpPr>
          <p:cNvPr id="328" name="Google Shape;328;p51"/>
          <p:cNvSpPr txBox="1"/>
          <p:nvPr/>
        </p:nvSpPr>
        <p:spPr>
          <a:xfrm>
            <a:off x="4161498" y="1391823"/>
            <a:ext cx="12999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9" name="Google Shape;329;p51"/>
          <p:cNvSpPr/>
          <p:nvPr/>
        </p:nvSpPr>
        <p:spPr>
          <a:xfrm>
            <a:off x="1225375" y="2073675"/>
            <a:ext cx="1664100" cy="642000"/>
          </a:xfrm>
          <a:prstGeom prst="rect">
            <a:avLst/>
          </a:prstGeom>
          <a:noFill/>
          <a:ln w="2857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0" name="Google Shape;330;p51"/>
          <p:cNvSpPr/>
          <p:nvPr/>
        </p:nvSpPr>
        <p:spPr>
          <a:xfrm>
            <a:off x="1225375" y="1544175"/>
            <a:ext cx="1664100" cy="529500"/>
          </a:xfrm>
          <a:prstGeom prst="rect">
            <a:avLst/>
          </a:prstGeom>
          <a:noFill/>
          <a:ln w="2857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1" name="Google Shape;331;p51"/>
          <p:cNvSpPr/>
          <p:nvPr/>
        </p:nvSpPr>
        <p:spPr>
          <a:xfrm>
            <a:off x="1225375" y="2715750"/>
            <a:ext cx="1664100" cy="431100"/>
          </a:xfrm>
          <a:prstGeom prst="rect">
            <a:avLst/>
          </a:prstGeom>
          <a:noFill/>
          <a:ln w="2857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332" name="Google Shape;332;p51"/>
          <p:cNvCxnSpPr>
            <a:stCxn id="329" idx="3"/>
            <a:endCxn id="333" idx="1"/>
          </p:cNvCxnSpPr>
          <p:nvPr/>
        </p:nvCxnSpPr>
        <p:spPr>
          <a:xfrm rot="10800000" flipH="1">
            <a:off x="2889475" y="1809075"/>
            <a:ext cx="1682400" cy="585600"/>
          </a:xfrm>
          <a:prstGeom prst="straightConnector1">
            <a:avLst/>
          </a:prstGeom>
          <a:noFill/>
          <a:ln w="19050" cap="flat" cmpd="sng">
            <a:solidFill>
              <a:srgbClr val="0070C0"/>
            </a:solidFill>
            <a:prstDash val="solid"/>
            <a:round/>
            <a:headEnd type="none" w="sm" len="sm"/>
            <a:tailEnd type="triangle" w="med" len="med"/>
          </a:ln>
        </p:spPr>
      </p:cxnSp>
      <p:cxnSp>
        <p:nvCxnSpPr>
          <p:cNvPr id="334" name="Google Shape;334;p51"/>
          <p:cNvCxnSpPr>
            <a:endCxn id="333" idx="1"/>
          </p:cNvCxnSpPr>
          <p:nvPr/>
        </p:nvCxnSpPr>
        <p:spPr>
          <a:xfrm rot="10800000" flipH="1">
            <a:off x="2889175" y="1808925"/>
            <a:ext cx="1682700" cy="1379700"/>
          </a:xfrm>
          <a:prstGeom prst="straightConnector1">
            <a:avLst/>
          </a:prstGeom>
          <a:noFill/>
          <a:ln w="19050" cap="flat" cmpd="sng">
            <a:solidFill>
              <a:srgbClr val="0070C0"/>
            </a:solidFill>
            <a:prstDash val="solid"/>
            <a:round/>
            <a:headEnd type="none" w="sm" len="sm"/>
            <a:tailEnd type="triangle" w="med" len="med"/>
          </a:ln>
        </p:spPr>
      </p:cxnSp>
      <p:cxnSp>
        <p:nvCxnSpPr>
          <p:cNvPr id="335" name="Google Shape;335;p51"/>
          <p:cNvCxnSpPr>
            <a:stCxn id="330" idx="3"/>
            <a:endCxn id="333" idx="1"/>
          </p:cNvCxnSpPr>
          <p:nvPr/>
        </p:nvCxnSpPr>
        <p:spPr>
          <a:xfrm>
            <a:off x="2889475" y="1808925"/>
            <a:ext cx="1682400" cy="0"/>
          </a:xfrm>
          <a:prstGeom prst="straightConnector1">
            <a:avLst/>
          </a:prstGeom>
          <a:noFill/>
          <a:ln w="19050" cap="flat" cmpd="sng">
            <a:solidFill>
              <a:srgbClr val="0070C0"/>
            </a:solidFill>
            <a:prstDash val="solid"/>
            <a:round/>
            <a:headEnd type="none" w="sm" len="sm"/>
            <a:tailEnd type="triangle" w="med" len="med"/>
          </a:ln>
        </p:spPr>
      </p:cxnSp>
      <p:sp>
        <p:nvSpPr>
          <p:cNvPr id="333" name="Google Shape;333;p51"/>
          <p:cNvSpPr/>
          <p:nvPr/>
        </p:nvSpPr>
        <p:spPr>
          <a:xfrm>
            <a:off x="4571875" y="838875"/>
            <a:ext cx="4393800" cy="1940100"/>
          </a:xfrm>
          <a:prstGeom prst="rect">
            <a:avLst/>
          </a:prstGeom>
          <a:noFill/>
          <a:ln w="2857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fr" sz="1800" b="1" i="0" u="none" strike="noStrike" cap="none">
                <a:solidFill>
                  <a:srgbClr val="000000"/>
                </a:solidFill>
                <a:latin typeface="Calibri"/>
                <a:ea typeface="Calibri"/>
                <a:cs typeface="Calibri"/>
                <a:sym typeface="Calibri"/>
              </a:rPr>
              <a:t>Séquences </a:t>
            </a:r>
            <a:r>
              <a:rPr lang="fr" sz="1800" b="1">
                <a:latin typeface="Calibri"/>
                <a:ea typeface="Calibri"/>
                <a:cs typeface="Calibri"/>
                <a:sym typeface="Calibri"/>
              </a:rPr>
              <a:t>“</a:t>
            </a:r>
            <a:r>
              <a:rPr lang="fr" sz="1800" b="1" i="0" u="none" strike="noStrike" cap="none">
                <a:solidFill>
                  <a:srgbClr val="000000"/>
                </a:solidFill>
                <a:latin typeface="Calibri"/>
                <a:ea typeface="Calibri"/>
                <a:cs typeface="Calibri"/>
                <a:sym typeface="Calibri"/>
              </a:rPr>
              <a:t>hors” objets d’étude</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 sz="1800" b="1" i="0" u="none" strike="noStrike" cap="none">
                <a:solidFill>
                  <a:srgbClr val="000000"/>
                </a:solidFill>
                <a:latin typeface="Calibri"/>
                <a:ea typeface="Calibri"/>
                <a:cs typeface="Calibri"/>
                <a:sym typeface="Calibri"/>
              </a:rPr>
              <a:t>Exemples possibles : </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 sz="1800" b="0" i="1" u="none" strike="noStrike" cap="none">
                <a:solidFill>
                  <a:srgbClr val="000000"/>
                </a:solidFill>
                <a:latin typeface="Calibri"/>
                <a:ea typeface="Calibri"/>
                <a:cs typeface="Calibri"/>
                <a:sym typeface="Calibri"/>
              </a:rPr>
              <a:t>- La représentation des Amérindiens aux US</a:t>
            </a:r>
            <a:endParaRPr sz="1800" b="0" i="1"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 sz="1800" b="0" i="1" u="none" strike="noStrike" cap="none">
                <a:solidFill>
                  <a:srgbClr val="000000"/>
                </a:solidFill>
                <a:latin typeface="Calibri"/>
                <a:ea typeface="Calibri"/>
                <a:cs typeface="Calibri"/>
                <a:sym typeface="Calibri"/>
              </a:rPr>
              <a:t>- La génération “born free” en Afrique du Sud</a:t>
            </a:r>
            <a:endParaRPr sz="1800" b="0" i="1"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 sz="1800" b="0" i="1" u="none" strike="noStrike" cap="none">
                <a:solidFill>
                  <a:srgbClr val="000000"/>
                </a:solidFill>
                <a:latin typeface="Calibri"/>
                <a:ea typeface="Calibri"/>
                <a:cs typeface="Calibri"/>
                <a:sym typeface="Calibri"/>
              </a:rPr>
              <a:t>- La place des légendes celtes dans la société irlandaise d’aujourd’hui</a:t>
            </a:r>
            <a:endParaRPr sz="1800" b="0" i="1" u="none" strike="noStrike" cap="none">
              <a:solidFill>
                <a:srgbClr val="000000"/>
              </a:solidFill>
              <a:latin typeface="Calibri"/>
              <a:ea typeface="Calibri"/>
              <a:cs typeface="Calibri"/>
              <a:sym typeface="Calibri"/>
            </a:endParaRPr>
          </a:p>
        </p:txBody>
      </p:sp>
      <p:sp>
        <p:nvSpPr>
          <p:cNvPr id="336" name="Google Shape;336;p51"/>
          <p:cNvSpPr/>
          <p:nvPr/>
        </p:nvSpPr>
        <p:spPr>
          <a:xfrm rot="816733">
            <a:off x="6942964" y="262247"/>
            <a:ext cx="2151975" cy="673672"/>
          </a:xfrm>
          <a:prstGeom prst="flowChartTerminator">
            <a:avLst/>
          </a:pr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strike="noStrike" cap="none" dirty="0">
                <a:solidFill>
                  <a:srgbClr val="000000"/>
                </a:solidFill>
                <a:latin typeface="Courgette"/>
                <a:ea typeface="Courgette"/>
                <a:cs typeface="Courgette"/>
                <a:sym typeface="Courgette"/>
              </a:rPr>
              <a:t>Exemple en anglais</a:t>
            </a:r>
            <a:endParaRPr sz="1800" b="0" i="0" u="none" strike="noStrike" cap="none" dirty="0">
              <a:solidFill>
                <a:srgbClr val="000000"/>
              </a:solidFill>
              <a:latin typeface="Courgette"/>
              <a:ea typeface="Courgette"/>
              <a:cs typeface="Courgette"/>
              <a:sym typeface="Courgette"/>
            </a:endParaRPr>
          </a:p>
        </p:txBody>
      </p:sp>
      <p:sp>
        <p:nvSpPr>
          <p:cNvPr id="337" name="Google Shape;337;p51"/>
          <p:cNvSpPr/>
          <p:nvPr/>
        </p:nvSpPr>
        <p:spPr>
          <a:xfrm>
            <a:off x="1216225" y="3188625"/>
            <a:ext cx="1682400" cy="4638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8" name="Google Shape;338;p51"/>
          <p:cNvSpPr/>
          <p:nvPr/>
        </p:nvSpPr>
        <p:spPr>
          <a:xfrm>
            <a:off x="1216225" y="3694200"/>
            <a:ext cx="1682400" cy="4638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9" name="Google Shape;339;p51"/>
          <p:cNvSpPr/>
          <p:nvPr/>
        </p:nvSpPr>
        <p:spPr>
          <a:xfrm>
            <a:off x="1216225" y="4125375"/>
            <a:ext cx="1682400" cy="4638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340" name="Google Shape;340;p51"/>
          <p:cNvCxnSpPr>
            <a:endCxn id="341" idx="1"/>
          </p:cNvCxnSpPr>
          <p:nvPr/>
        </p:nvCxnSpPr>
        <p:spPr>
          <a:xfrm>
            <a:off x="2889475" y="3420450"/>
            <a:ext cx="1682400" cy="405300"/>
          </a:xfrm>
          <a:prstGeom prst="straightConnector1">
            <a:avLst/>
          </a:prstGeom>
          <a:noFill/>
          <a:ln w="19050" cap="flat" cmpd="sng">
            <a:solidFill>
              <a:schemeClr val="accent2"/>
            </a:solidFill>
            <a:prstDash val="solid"/>
            <a:round/>
            <a:headEnd type="none" w="sm" len="sm"/>
            <a:tailEnd type="triangle" w="med" len="med"/>
          </a:ln>
        </p:spPr>
      </p:cxnSp>
      <p:sp>
        <p:nvSpPr>
          <p:cNvPr id="341" name="Google Shape;341;p51"/>
          <p:cNvSpPr/>
          <p:nvPr/>
        </p:nvSpPr>
        <p:spPr>
          <a:xfrm>
            <a:off x="4571875" y="2855700"/>
            <a:ext cx="4393800" cy="19401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800"/>
              <a:buFont typeface="Arial"/>
              <a:buNone/>
            </a:pPr>
            <a:r>
              <a:rPr lang="fr" sz="1800" b="1">
                <a:solidFill>
                  <a:schemeClr val="dk1"/>
                </a:solidFill>
                <a:latin typeface="Calibri"/>
                <a:ea typeface="Calibri"/>
                <a:cs typeface="Calibri"/>
                <a:sym typeface="Calibri"/>
              </a:rPr>
              <a:t>Séquences pouvant s’appuyer sur les objets d’étude proposés ; par exemple :</a:t>
            </a:r>
            <a:endParaRPr sz="1800" b="1" u="sng">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 sz="1800" b="0" i="1" u="none" strike="noStrike" cap="none">
                <a:solidFill>
                  <a:srgbClr val="000000"/>
                </a:solidFill>
                <a:latin typeface="Calibri"/>
                <a:ea typeface="Calibri"/>
                <a:cs typeface="Calibri"/>
                <a:sym typeface="Calibri"/>
              </a:rPr>
              <a:t>4. OE3 : Repenser l’espace urbain face aux évolutions démographiques</a:t>
            </a:r>
            <a:endParaRPr sz="1800" b="0" i="1"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 sz="1800" b="0" i="1" u="none" strike="noStrike" cap="none">
                <a:solidFill>
                  <a:srgbClr val="000000"/>
                </a:solidFill>
                <a:latin typeface="Calibri"/>
                <a:ea typeface="Calibri"/>
                <a:cs typeface="Calibri"/>
                <a:sym typeface="Calibri"/>
              </a:rPr>
              <a:t>5. OE1 : Evolution d</a:t>
            </a:r>
            <a:r>
              <a:rPr lang="fr" sz="1800" i="1">
                <a:latin typeface="Calibri"/>
                <a:ea typeface="Calibri"/>
                <a:cs typeface="Calibri"/>
                <a:sym typeface="Calibri"/>
              </a:rPr>
              <a:t>’</a:t>
            </a:r>
            <a:r>
              <a:rPr lang="fr" sz="1800" b="0" i="1" u="none" strike="noStrike" cap="none">
                <a:solidFill>
                  <a:srgbClr val="000000"/>
                </a:solidFill>
                <a:latin typeface="Calibri"/>
                <a:ea typeface="Calibri"/>
                <a:cs typeface="Calibri"/>
                <a:sym typeface="Calibri"/>
              </a:rPr>
              <a:t>un mythe : </a:t>
            </a:r>
            <a:r>
              <a:rPr lang="fr" sz="1800" i="1">
                <a:latin typeface="Calibri"/>
                <a:ea typeface="Calibri"/>
                <a:cs typeface="Calibri"/>
                <a:sym typeface="Calibri"/>
              </a:rPr>
              <a:t>le</a:t>
            </a:r>
            <a:r>
              <a:rPr lang="fr" sz="1800" b="0" i="1" u="none" strike="noStrike" cap="none">
                <a:solidFill>
                  <a:srgbClr val="000000"/>
                </a:solidFill>
                <a:latin typeface="Calibri"/>
                <a:ea typeface="Calibri"/>
                <a:cs typeface="Calibri"/>
                <a:sym typeface="Calibri"/>
              </a:rPr>
              <a:t> </a:t>
            </a:r>
            <a:r>
              <a:rPr lang="fr" sz="1800" b="0" u="none" strike="noStrike" cap="none">
                <a:solidFill>
                  <a:srgbClr val="000000"/>
                </a:solidFill>
                <a:latin typeface="Calibri"/>
                <a:ea typeface="Calibri"/>
                <a:cs typeface="Calibri"/>
                <a:sym typeface="Calibri"/>
              </a:rPr>
              <a:t>cowboy</a:t>
            </a:r>
            <a:endParaRPr sz="1800" b="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 sz="1800" b="0" i="1" u="none" strike="noStrike" cap="none">
                <a:solidFill>
                  <a:srgbClr val="000000"/>
                </a:solidFill>
                <a:latin typeface="Calibri"/>
                <a:ea typeface="Calibri"/>
                <a:cs typeface="Calibri"/>
                <a:sym typeface="Calibri"/>
              </a:rPr>
              <a:t>6. OE4 : Représenter le </a:t>
            </a:r>
            <a:r>
              <a:rPr lang="fr" sz="1800" b="0" u="none" strike="noStrike" cap="none">
                <a:solidFill>
                  <a:srgbClr val="000000"/>
                </a:solidFill>
                <a:latin typeface="Calibri"/>
                <a:ea typeface="Calibri"/>
                <a:cs typeface="Calibri"/>
                <a:sym typeface="Calibri"/>
              </a:rPr>
              <a:t>Commonwealth </a:t>
            </a:r>
            <a:r>
              <a:rPr lang="fr" sz="1800" b="0" i="1" u="none" strike="noStrike" cap="none">
                <a:solidFill>
                  <a:srgbClr val="000000"/>
                </a:solidFill>
                <a:latin typeface="Calibri"/>
                <a:ea typeface="Calibri"/>
                <a:cs typeface="Calibri"/>
                <a:sym typeface="Calibri"/>
              </a:rPr>
              <a:t>de sa conception à aujourd’hui</a:t>
            </a:r>
            <a:endParaRPr sz="1800" b="0" i="1" u="none" strike="noStrike" cap="none">
              <a:solidFill>
                <a:srgbClr val="000000"/>
              </a:solidFill>
              <a:latin typeface="Calibri"/>
              <a:ea typeface="Calibri"/>
              <a:cs typeface="Calibri"/>
              <a:sym typeface="Calibri"/>
            </a:endParaRPr>
          </a:p>
        </p:txBody>
      </p:sp>
      <p:cxnSp>
        <p:nvCxnSpPr>
          <p:cNvPr id="342" name="Google Shape;342;p51"/>
          <p:cNvCxnSpPr>
            <a:endCxn id="341" idx="1"/>
          </p:cNvCxnSpPr>
          <p:nvPr/>
        </p:nvCxnSpPr>
        <p:spPr>
          <a:xfrm rot="10800000" flipH="1">
            <a:off x="2908975" y="3825750"/>
            <a:ext cx="1662900" cy="38700"/>
          </a:xfrm>
          <a:prstGeom prst="straightConnector1">
            <a:avLst/>
          </a:prstGeom>
          <a:noFill/>
          <a:ln w="19050" cap="flat" cmpd="sng">
            <a:solidFill>
              <a:schemeClr val="accent2"/>
            </a:solidFill>
            <a:prstDash val="solid"/>
            <a:round/>
            <a:headEnd type="none" w="sm" len="sm"/>
            <a:tailEnd type="triangle" w="med" len="med"/>
          </a:ln>
        </p:spPr>
      </p:cxnSp>
      <p:cxnSp>
        <p:nvCxnSpPr>
          <p:cNvPr id="343" name="Google Shape;343;p51"/>
          <p:cNvCxnSpPr>
            <a:endCxn id="341" idx="1"/>
          </p:cNvCxnSpPr>
          <p:nvPr/>
        </p:nvCxnSpPr>
        <p:spPr>
          <a:xfrm rot="10800000" flipH="1">
            <a:off x="2908975" y="3825750"/>
            <a:ext cx="1662900" cy="550800"/>
          </a:xfrm>
          <a:prstGeom prst="straightConnector1">
            <a:avLst/>
          </a:prstGeom>
          <a:noFill/>
          <a:ln w="19050" cap="flat" cmpd="sng">
            <a:solidFill>
              <a:schemeClr val="accent2"/>
            </a:solidFill>
            <a:prstDash val="solid"/>
            <a:round/>
            <a:headEnd type="none" w="sm" len="sm"/>
            <a:tailEnd type="triangle" w="med" len="med"/>
          </a:ln>
        </p:spPr>
      </p:cxnSp>
      <p:sp>
        <p:nvSpPr>
          <p:cNvPr id="344" name="Google Shape;344;p51"/>
          <p:cNvSpPr/>
          <p:nvPr/>
        </p:nvSpPr>
        <p:spPr>
          <a:xfrm>
            <a:off x="304800" y="4191000"/>
            <a:ext cx="635100" cy="405300"/>
          </a:xfrm>
          <a:prstGeom prst="ellipse">
            <a:avLst/>
          </a:prstGeom>
          <a:noFill/>
          <a:ln w="38100"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5" name="Google Shape;345;p51"/>
          <p:cNvSpPr txBox="1"/>
          <p:nvPr/>
        </p:nvSpPr>
        <p:spPr>
          <a:xfrm rot="-493267">
            <a:off x="76168" y="4513037"/>
            <a:ext cx="1682591" cy="4052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900" b="1" dirty="0">
                <a:solidFill>
                  <a:srgbClr val="00B0F0"/>
                </a:solidFill>
                <a:latin typeface="Calibri"/>
                <a:ea typeface="Calibri"/>
                <a:cs typeface="Calibri"/>
                <a:sym typeface="Calibri"/>
              </a:rPr>
              <a:t>OBLIGATOIRE</a:t>
            </a:r>
            <a:endParaRPr sz="1900" b="1" dirty="0">
              <a:solidFill>
                <a:srgbClr val="00B0F0"/>
              </a:solidFill>
              <a:latin typeface="Calibri"/>
              <a:ea typeface="Calibri"/>
              <a:cs typeface="Calibri"/>
              <a:sym typeface="Calibri"/>
            </a:endParaRPr>
          </a:p>
        </p:txBody>
      </p:sp>
      <p:pic>
        <p:nvPicPr>
          <p:cNvPr id="346" name="Google Shape;346;p51"/>
          <p:cNvPicPr preferRelativeResize="0"/>
          <p:nvPr/>
        </p:nvPicPr>
        <p:blipFill rotWithShape="1">
          <a:blip r:embed="rId4">
            <a:alphaModFix/>
          </a:blip>
          <a:srcRect/>
          <a:stretch/>
        </p:blipFill>
        <p:spPr>
          <a:xfrm>
            <a:off x="0" y="0"/>
            <a:ext cx="1615580" cy="10851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txBox="1"/>
          <p:nvPr/>
        </p:nvSpPr>
        <p:spPr>
          <a:xfrm>
            <a:off x="5840125" y="114525"/>
            <a:ext cx="3000000" cy="5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550" b="1">
                <a:solidFill>
                  <a:schemeClr val="dk1"/>
                </a:solidFill>
              </a:rPr>
              <a:t>La mémorisation </a:t>
            </a:r>
            <a:endParaRPr/>
          </a:p>
        </p:txBody>
      </p:sp>
      <p:sp>
        <p:nvSpPr>
          <p:cNvPr id="352" name="Google Shape;352;p52"/>
          <p:cNvSpPr txBox="1"/>
          <p:nvPr/>
        </p:nvSpPr>
        <p:spPr>
          <a:xfrm>
            <a:off x="0" y="1085175"/>
            <a:ext cx="9144000" cy="37710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fr" sz="2900" b="1">
                <a:solidFill>
                  <a:schemeClr val="dk1"/>
                </a:solidFill>
                <a:latin typeface="Calibri"/>
                <a:ea typeface="Calibri"/>
                <a:cs typeface="Calibri"/>
                <a:sym typeface="Calibri"/>
              </a:rPr>
              <a:t>Que mémoriser ?</a:t>
            </a:r>
            <a:endParaRPr sz="2900" b="1">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sz="2700" b="1">
              <a:solidFill>
                <a:schemeClr val="dk1"/>
              </a:solidFill>
              <a:latin typeface="Calibri"/>
              <a:ea typeface="Calibri"/>
              <a:cs typeface="Calibri"/>
              <a:sym typeface="Calibri"/>
            </a:endParaRPr>
          </a:p>
          <a:p>
            <a:pPr marL="457200" lvl="0" indent="-393700" algn="just" rtl="0">
              <a:lnSpc>
                <a:spcPct val="100000"/>
              </a:lnSpc>
              <a:spcBef>
                <a:spcPts val="0"/>
              </a:spcBef>
              <a:spcAft>
                <a:spcPts val="0"/>
              </a:spcAft>
              <a:buClr>
                <a:schemeClr val="dk1"/>
              </a:buClr>
              <a:buSzPts val="2600"/>
              <a:buFont typeface="Calibri"/>
              <a:buChar char="-"/>
            </a:pPr>
            <a:r>
              <a:rPr lang="fr" sz="2600">
                <a:solidFill>
                  <a:schemeClr val="dk1"/>
                </a:solidFill>
                <a:latin typeface="Calibri"/>
                <a:ea typeface="Calibri"/>
                <a:cs typeface="Calibri"/>
                <a:sym typeface="Calibri"/>
              </a:rPr>
              <a:t>le lexique, </a:t>
            </a:r>
            <a:endParaRPr sz="2600">
              <a:solidFill>
                <a:schemeClr val="dk1"/>
              </a:solidFill>
              <a:latin typeface="Calibri"/>
              <a:ea typeface="Calibri"/>
              <a:cs typeface="Calibri"/>
              <a:sym typeface="Calibri"/>
            </a:endParaRPr>
          </a:p>
          <a:p>
            <a:pPr marL="457200" lvl="0" indent="-393700" algn="just" rtl="0">
              <a:lnSpc>
                <a:spcPct val="100000"/>
              </a:lnSpc>
              <a:spcBef>
                <a:spcPts val="0"/>
              </a:spcBef>
              <a:spcAft>
                <a:spcPts val="0"/>
              </a:spcAft>
              <a:buClr>
                <a:schemeClr val="dk1"/>
              </a:buClr>
              <a:buSzPts val="2600"/>
              <a:buFont typeface="Calibri"/>
              <a:buChar char="-"/>
            </a:pPr>
            <a:r>
              <a:rPr lang="fr" sz="2600">
                <a:solidFill>
                  <a:schemeClr val="dk1"/>
                </a:solidFill>
                <a:latin typeface="Calibri"/>
                <a:ea typeface="Calibri"/>
                <a:cs typeface="Calibri"/>
                <a:sym typeface="Calibri"/>
              </a:rPr>
              <a:t>la phonologie,</a:t>
            </a:r>
            <a:endParaRPr sz="2600">
              <a:solidFill>
                <a:schemeClr val="dk1"/>
              </a:solidFill>
              <a:latin typeface="Calibri"/>
              <a:ea typeface="Calibri"/>
              <a:cs typeface="Calibri"/>
              <a:sym typeface="Calibri"/>
            </a:endParaRPr>
          </a:p>
          <a:p>
            <a:pPr marL="457200" lvl="0" indent="-393700" algn="just" rtl="0">
              <a:lnSpc>
                <a:spcPct val="100000"/>
              </a:lnSpc>
              <a:spcBef>
                <a:spcPts val="0"/>
              </a:spcBef>
              <a:spcAft>
                <a:spcPts val="0"/>
              </a:spcAft>
              <a:buClr>
                <a:schemeClr val="dk1"/>
              </a:buClr>
              <a:buSzPts val="2600"/>
              <a:buFont typeface="Calibri"/>
              <a:buChar char="-"/>
            </a:pPr>
            <a:r>
              <a:rPr lang="fr" sz="2600">
                <a:solidFill>
                  <a:schemeClr val="dk1"/>
                </a:solidFill>
                <a:latin typeface="Calibri"/>
                <a:ea typeface="Calibri"/>
                <a:cs typeface="Calibri"/>
                <a:sym typeface="Calibri"/>
              </a:rPr>
              <a:t>la grammaire,</a:t>
            </a:r>
            <a:endParaRPr sz="2600">
              <a:solidFill>
                <a:schemeClr val="dk1"/>
              </a:solidFill>
              <a:latin typeface="Calibri"/>
              <a:ea typeface="Calibri"/>
              <a:cs typeface="Calibri"/>
              <a:sym typeface="Calibri"/>
            </a:endParaRPr>
          </a:p>
          <a:p>
            <a:pPr marL="228600" lvl="0" indent="0" algn="l" rtl="0">
              <a:lnSpc>
                <a:spcPct val="100000"/>
              </a:lnSpc>
              <a:spcBef>
                <a:spcPts val="0"/>
              </a:spcBef>
              <a:spcAft>
                <a:spcPts val="0"/>
              </a:spcAft>
              <a:buClr>
                <a:schemeClr val="dk1"/>
              </a:buClr>
              <a:buSzPts val="1100"/>
              <a:buFont typeface="Arial"/>
              <a:buNone/>
            </a:pPr>
            <a:r>
              <a:rPr lang="fr" sz="2600">
                <a:solidFill>
                  <a:schemeClr val="dk1"/>
                </a:solidFill>
                <a:latin typeface="Calibri"/>
                <a:ea typeface="Calibri"/>
                <a:cs typeface="Calibri"/>
                <a:sym typeface="Calibri"/>
              </a:rPr>
              <a:t>mais aussi :</a:t>
            </a:r>
            <a:endParaRPr sz="2600">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fr" sz="2600">
                <a:solidFill>
                  <a:schemeClr val="dk1"/>
                </a:solidFill>
                <a:latin typeface="Calibri"/>
                <a:ea typeface="Calibri"/>
                <a:cs typeface="Calibri"/>
                <a:sym typeface="Calibri"/>
              </a:rPr>
              <a:t>“les repères précis nécessaires à la construction d’une culture générale solide”.</a:t>
            </a:r>
            <a:endParaRPr sz="26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3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fr" sz="1800" b="1">
                <a:solidFill>
                  <a:schemeClr val="dk1"/>
                </a:solidFill>
                <a:latin typeface="Calibri"/>
                <a:ea typeface="Calibri"/>
                <a:cs typeface="Calibri"/>
                <a:sym typeface="Calibri"/>
              </a:rPr>
              <a:t> </a:t>
            </a:r>
            <a:endParaRPr sz="2100" b="1">
              <a:solidFill>
                <a:schemeClr val="dk1"/>
              </a:solidFill>
              <a:latin typeface="Calibri"/>
              <a:ea typeface="Calibri"/>
              <a:cs typeface="Calibri"/>
              <a:sym typeface="Calibri"/>
            </a:endParaRPr>
          </a:p>
        </p:txBody>
      </p:sp>
      <p:pic>
        <p:nvPicPr>
          <p:cNvPr id="353" name="Google Shape;353;p52"/>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3"/>
          <p:cNvSpPr txBox="1"/>
          <p:nvPr/>
        </p:nvSpPr>
        <p:spPr>
          <a:xfrm>
            <a:off x="5840125" y="114525"/>
            <a:ext cx="3000000" cy="5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550" b="1">
                <a:solidFill>
                  <a:schemeClr val="dk1"/>
                </a:solidFill>
              </a:rPr>
              <a:t>La mémorisation </a:t>
            </a:r>
            <a:endParaRPr/>
          </a:p>
        </p:txBody>
      </p:sp>
      <p:sp>
        <p:nvSpPr>
          <p:cNvPr id="359" name="Google Shape;359;p53"/>
          <p:cNvSpPr txBox="1"/>
          <p:nvPr/>
        </p:nvSpPr>
        <p:spPr>
          <a:xfrm>
            <a:off x="0" y="1085175"/>
            <a:ext cx="9144000" cy="4679400"/>
          </a:xfrm>
          <a:prstGeom prst="rect">
            <a:avLst/>
          </a:prstGeom>
          <a:noFill/>
          <a:ln>
            <a:noFill/>
          </a:ln>
        </p:spPr>
        <p:txBody>
          <a:bodyPr spcFirstLastPara="1" wrap="square" lIns="91425" tIns="91425" rIns="91425" bIns="91425" anchor="t" anchorCtr="0">
            <a:spAutoFit/>
          </a:bodyPr>
          <a:lstStyle/>
          <a:p>
            <a:pPr marL="457200" lvl="0" indent="0" algn="l" rtl="0">
              <a:lnSpc>
                <a:spcPct val="100000"/>
              </a:lnSpc>
              <a:spcBef>
                <a:spcPts val="0"/>
              </a:spcBef>
              <a:spcAft>
                <a:spcPts val="0"/>
              </a:spcAft>
              <a:buNone/>
            </a:pPr>
            <a:endParaRPr sz="3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fr" sz="1800" b="1">
                <a:solidFill>
                  <a:schemeClr val="dk1"/>
                </a:solidFill>
                <a:latin typeface="Calibri"/>
                <a:ea typeface="Calibri"/>
                <a:cs typeface="Calibri"/>
                <a:sym typeface="Calibri"/>
              </a:rPr>
              <a:t> </a:t>
            </a:r>
            <a:r>
              <a:rPr lang="fr" sz="2900" b="1">
                <a:solidFill>
                  <a:schemeClr val="dk1"/>
                </a:solidFill>
                <a:latin typeface="Calibri"/>
                <a:ea typeface="Calibri"/>
                <a:cs typeface="Calibri"/>
                <a:sym typeface="Calibri"/>
              </a:rPr>
              <a:t>Pourquoi mémoriser ? </a:t>
            </a:r>
            <a:endParaRPr sz="20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100" b="1">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Char char="-"/>
            </a:pPr>
            <a:r>
              <a:rPr lang="fr" sz="2300">
                <a:solidFill>
                  <a:schemeClr val="dk1"/>
                </a:solidFill>
                <a:latin typeface="Calibri"/>
                <a:ea typeface="Calibri"/>
                <a:cs typeface="Calibri"/>
                <a:sym typeface="Calibri"/>
              </a:rPr>
              <a:t>pour comprendre, </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Char char="-"/>
            </a:pPr>
            <a:r>
              <a:rPr lang="fr" sz="2300">
                <a:solidFill>
                  <a:schemeClr val="dk1"/>
                </a:solidFill>
                <a:latin typeface="Calibri"/>
                <a:ea typeface="Calibri"/>
                <a:cs typeface="Calibri"/>
                <a:sym typeface="Calibri"/>
              </a:rPr>
              <a:t>pour interagir,</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Char char="-"/>
            </a:pPr>
            <a:r>
              <a:rPr lang="fr" sz="2300">
                <a:solidFill>
                  <a:schemeClr val="dk1"/>
                </a:solidFill>
                <a:latin typeface="Calibri"/>
                <a:ea typeface="Calibri"/>
                <a:cs typeface="Calibri"/>
                <a:sym typeface="Calibri"/>
              </a:rPr>
              <a:t>pour appréhender la culture des différentes aires linguistiques,</a:t>
            </a:r>
            <a:endParaRPr sz="2300">
              <a:solidFill>
                <a:schemeClr val="dk1"/>
              </a:solidFill>
              <a:latin typeface="Calibri"/>
              <a:ea typeface="Calibri"/>
              <a:cs typeface="Calibri"/>
              <a:sym typeface="Calibri"/>
            </a:endParaRPr>
          </a:p>
          <a:p>
            <a:pPr marL="228600" lvl="0" indent="0" algn="l" rtl="0">
              <a:lnSpc>
                <a:spcPct val="100000"/>
              </a:lnSpc>
              <a:spcBef>
                <a:spcPts val="0"/>
              </a:spcBef>
              <a:spcAft>
                <a:spcPts val="0"/>
              </a:spcAft>
              <a:buNone/>
            </a:pPr>
            <a:r>
              <a:rPr lang="fr" sz="2300">
                <a:solidFill>
                  <a:schemeClr val="dk1"/>
                </a:solidFill>
                <a:latin typeface="Calibri"/>
                <a:ea typeface="Calibri"/>
                <a:cs typeface="Calibri"/>
                <a:sym typeface="Calibri"/>
              </a:rPr>
              <a:t>mais aussi :</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Char char="-"/>
            </a:pPr>
            <a:r>
              <a:rPr lang="fr" sz="2300">
                <a:solidFill>
                  <a:schemeClr val="dk1"/>
                </a:solidFill>
                <a:latin typeface="Calibri"/>
                <a:ea typeface="Calibri"/>
                <a:cs typeface="Calibri"/>
                <a:sym typeface="Calibri"/>
              </a:rPr>
              <a:t>pour pouvoir s’exprimer,</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Char char="-"/>
            </a:pPr>
            <a:r>
              <a:rPr lang="fr" sz="2300">
                <a:solidFill>
                  <a:schemeClr val="dk1"/>
                </a:solidFill>
                <a:latin typeface="Calibri"/>
                <a:ea typeface="Calibri"/>
                <a:cs typeface="Calibri"/>
                <a:sym typeface="Calibri"/>
              </a:rPr>
              <a:t>pour gagner en autonomie : “Les outils lexicaux, amples et précis,  permettent à l’élève d’accéder à une pensée complexe, d’appréhender le réel de manière autonome et de développer le sentiment de compétence”.</a:t>
            </a:r>
            <a:endParaRPr sz="230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sz="2100" b="1">
              <a:solidFill>
                <a:schemeClr val="dk1"/>
              </a:solidFill>
              <a:latin typeface="Calibri"/>
              <a:ea typeface="Calibri"/>
              <a:cs typeface="Calibri"/>
              <a:sym typeface="Calibri"/>
            </a:endParaRPr>
          </a:p>
          <a:p>
            <a:pPr marL="0" lvl="0" indent="0" algn="just" rtl="0">
              <a:lnSpc>
                <a:spcPct val="115000"/>
              </a:lnSpc>
              <a:spcBef>
                <a:spcPts val="0"/>
              </a:spcBef>
              <a:spcAft>
                <a:spcPts val="500"/>
              </a:spcAft>
              <a:buNone/>
            </a:pPr>
            <a:endParaRPr sz="2100" b="1">
              <a:solidFill>
                <a:schemeClr val="dk1"/>
              </a:solidFill>
              <a:latin typeface="Calibri"/>
              <a:ea typeface="Calibri"/>
              <a:cs typeface="Calibri"/>
              <a:sym typeface="Calibri"/>
            </a:endParaRPr>
          </a:p>
        </p:txBody>
      </p:sp>
      <p:pic>
        <p:nvPicPr>
          <p:cNvPr id="360" name="Google Shape;360;p53"/>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p:nvPr/>
        </p:nvSpPr>
        <p:spPr>
          <a:xfrm>
            <a:off x="5840125" y="114525"/>
            <a:ext cx="3000000" cy="5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550" b="1">
                <a:solidFill>
                  <a:schemeClr val="dk1"/>
                </a:solidFill>
              </a:rPr>
              <a:t>La mémorisation </a:t>
            </a:r>
            <a:endParaRPr/>
          </a:p>
        </p:txBody>
      </p:sp>
      <p:sp>
        <p:nvSpPr>
          <p:cNvPr id="366" name="Google Shape;366;p54"/>
          <p:cNvSpPr txBox="1"/>
          <p:nvPr/>
        </p:nvSpPr>
        <p:spPr>
          <a:xfrm>
            <a:off x="0" y="1085175"/>
            <a:ext cx="9144000" cy="50229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fr" sz="2900" b="1">
                <a:solidFill>
                  <a:schemeClr val="dk1"/>
                </a:solidFill>
                <a:latin typeface="Calibri"/>
                <a:ea typeface="Calibri"/>
                <a:cs typeface="Calibri"/>
                <a:sym typeface="Calibri"/>
              </a:rPr>
              <a:t>Comment mémoriser ?</a:t>
            </a:r>
            <a:endParaRPr sz="2900" b="1">
              <a:solidFill>
                <a:schemeClr val="dk1"/>
              </a:solidFill>
              <a:latin typeface="Calibri"/>
              <a:ea typeface="Calibri"/>
              <a:cs typeface="Calibri"/>
              <a:sym typeface="Calibri"/>
            </a:endParaRPr>
          </a:p>
          <a:p>
            <a:pPr marL="457200" lvl="0" indent="-374650" algn="just" rtl="0">
              <a:lnSpc>
                <a:spcPct val="100000"/>
              </a:lnSpc>
              <a:spcBef>
                <a:spcPts val="0"/>
              </a:spcBef>
              <a:spcAft>
                <a:spcPts val="0"/>
              </a:spcAft>
              <a:buClr>
                <a:schemeClr val="dk1"/>
              </a:buClr>
              <a:buSzPts val="2300"/>
              <a:buChar char="-"/>
            </a:pPr>
            <a:r>
              <a:rPr lang="fr" sz="2300">
                <a:solidFill>
                  <a:schemeClr val="dk1"/>
                </a:solidFill>
                <a:latin typeface="Calibri"/>
                <a:ea typeface="Calibri"/>
                <a:cs typeface="Calibri"/>
                <a:sym typeface="Calibri"/>
              </a:rPr>
              <a:t> en contexte d’apprentissage,</a:t>
            </a:r>
            <a:endParaRPr sz="2300">
              <a:solidFill>
                <a:schemeClr val="dk1"/>
              </a:solidFill>
              <a:latin typeface="Calibri"/>
              <a:ea typeface="Calibri"/>
              <a:cs typeface="Calibri"/>
              <a:sym typeface="Calibri"/>
            </a:endParaRPr>
          </a:p>
          <a:p>
            <a:pPr marL="457200" lvl="0" indent="-374650" algn="just" rtl="0">
              <a:lnSpc>
                <a:spcPct val="100000"/>
              </a:lnSpc>
              <a:spcBef>
                <a:spcPts val="0"/>
              </a:spcBef>
              <a:spcAft>
                <a:spcPts val="0"/>
              </a:spcAft>
              <a:buClr>
                <a:schemeClr val="dk1"/>
              </a:buClr>
              <a:buSzPts val="2300"/>
              <a:buChar char="-"/>
            </a:pPr>
            <a:r>
              <a:rPr lang="fr" sz="2300">
                <a:solidFill>
                  <a:schemeClr val="dk1"/>
                </a:solidFill>
                <a:latin typeface="Calibri"/>
                <a:ea typeface="Calibri"/>
                <a:cs typeface="Calibri"/>
                <a:sym typeface="Calibri"/>
              </a:rPr>
              <a:t> en situation d’expression, </a:t>
            </a:r>
            <a:endParaRPr sz="2300">
              <a:solidFill>
                <a:schemeClr val="dk1"/>
              </a:solidFill>
              <a:latin typeface="Calibri"/>
              <a:ea typeface="Calibri"/>
              <a:cs typeface="Calibri"/>
              <a:sym typeface="Calibri"/>
            </a:endParaRPr>
          </a:p>
          <a:p>
            <a:pPr marL="228600" lvl="0" indent="0" algn="l" rtl="0">
              <a:lnSpc>
                <a:spcPct val="100000"/>
              </a:lnSpc>
              <a:spcBef>
                <a:spcPts val="0"/>
              </a:spcBef>
              <a:spcAft>
                <a:spcPts val="0"/>
              </a:spcAft>
              <a:buNone/>
            </a:pPr>
            <a:r>
              <a:rPr lang="fr" sz="2300">
                <a:solidFill>
                  <a:schemeClr val="dk1"/>
                </a:solidFill>
                <a:latin typeface="Calibri"/>
                <a:ea typeface="Calibri"/>
                <a:cs typeface="Calibri"/>
                <a:sym typeface="Calibri"/>
              </a:rPr>
              <a:t>Mais aussi :</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Char char="-"/>
            </a:pPr>
            <a:r>
              <a:rPr lang="fr" sz="2300">
                <a:solidFill>
                  <a:schemeClr val="dk1"/>
                </a:solidFill>
                <a:latin typeface="Calibri"/>
                <a:ea typeface="Calibri"/>
                <a:cs typeface="Calibri"/>
                <a:sym typeface="Calibri"/>
              </a:rPr>
              <a:t>  en écrivant dans le cahier : “Le temps même de l’écriture participe à l’appropriation et à mémorisation des savoirs, consolidant ainsi les compétences des élèves”.</a:t>
            </a:r>
            <a:endParaRPr sz="23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fr" sz="2900" b="1">
                <a:solidFill>
                  <a:schemeClr val="dk1"/>
                </a:solidFill>
                <a:latin typeface="Calibri"/>
                <a:ea typeface="Calibri"/>
                <a:cs typeface="Calibri"/>
                <a:sym typeface="Calibri"/>
              </a:rPr>
              <a:t>La mémorisation se trouve à l’articulation…</a:t>
            </a:r>
            <a:endParaRPr sz="2900" b="1">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Char char="-"/>
            </a:pPr>
            <a:r>
              <a:rPr lang="fr" sz="2300">
                <a:solidFill>
                  <a:schemeClr val="dk1"/>
                </a:solidFill>
                <a:latin typeface="Calibri"/>
                <a:ea typeface="Calibri"/>
                <a:cs typeface="Calibri"/>
                <a:sym typeface="Calibri"/>
              </a:rPr>
              <a:t> des activités de réception et de production,</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Char char="-"/>
            </a:pPr>
            <a:r>
              <a:rPr lang="fr" sz="2300">
                <a:solidFill>
                  <a:schemeClr val="dk1"/>
                </a:solidFill>
                <a:latin typeface="Calibri"/>
                <a:ea typeface="Calibri"/>
                <a:cs typeface="Calibri"/>
                <a:sym typeface="Calibri"/>
              </a:rPr>
              <a:t> de l’entraînement et de l’évaluation. </a:t>
            </a:r>
            <a:endParaRPr sz="2300" b="1">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100" b="1">
              <a:solidFill>
                <a:schemeClr val="dk1"/>
              </a:solidFill>
              <a:latin typeface="Calibri"/>
              <a:ea typeface="Calibri"/>
              <a:cs typeface="Calibri"/>
              <a:sym typeface="Calibri"/>
            </a:endParaRPr>
          </a:p>
          <a:p>
            <a:pPr marL="0" lvl="0" indent="0" algn="just" rtl="0">
              <a:lnSpc>
                <a:spcPct val="115000"/>
              </a:lnSpc>
              <a:spcBef>
                <a:spcPts val="500"/>
              </a:spcBef>
              <a:spcAft>
                <a:spcPts val="500"/>
              </a:spcAft>
              <a:buNone/>
            </a:pPr>
            <a:endParaRPr sz="2100" b="1">
              <a:solidFill>
                <a:schemeClr val="dk1"/>
              </a:solidFill>
              <a:latin typeface="Calibri"/>
              <a:ea typeface="Calibri"/>
              <a:cs typeface="Calibri"/>
              <a:sym typeface="Calibri"/>
            </a:endParaRPr>
          </a:p>
        </p:txBody>
      </p:sp>
      <p:pic>
        <p:nvPicPr>
          <p:cNvPr id="367" name="Google Shape;367;p54"/>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53"/>
          <p:cNvPicPr preferRelativeResize="0"/>
          <p:nvPr/>
        </p:nvPicPr>
        <p:blipFill rotWithShape="1">
          <a:blip r:embed="rId3">
            <a:alphaModFix/>
          </a:blip>
          <a:srcRect/>
          <a:stretch/>
        </p:blipFill>
        <p:spPr>
          <a:xfrm>
            <a:off x="0" y="0"/>
            <a:ext cx="1615580" cy="1085182"/>
          </a:xfrm>
          <a:prstGeom prst="rect">
            <a:avLst/>
          </a:prstGeom>
          <a:noFill/>
          <a:ln>
            <a:noFill/>
          </a:ln>
        </p:spPr>
      </p:pic>
      <p:pic>
        <p:nvPicPr>
          <p:cNvPr id="359" name="Google Shape;359;p53" title="ChatGPT Image 7 avr. 2025, 10_31_40.png"/>
          <p:cNvPicPr preferRelativeResize="0"/>
          <p:nvPr/>
        </p:nvPicPr>
        <p:blipFill>
          <a:blip r:embed="rId4">
            <a:alphaModFix/>
          </a:blip>
          <a:stretch>
            <a:fillRect/>
          </a:stretch>
        </p:blipFill>
        <p:spPr>
          <a:xfrm>
            <a:off x="3912051" y="-88450"/>
            <a:ext cx="5231949" cy="5231949"/>
          </a:xfrm>
          <a:prstGeom prst="rect">
            <a:avLst/>
          </a:prstGeom>
          <a:noFill/>
          <a:ln>
            <a:noFill/>
          </a:ln>
        </p:spPr>
      </p:pic>
      <p:sp>
        <p:nvSpPr>
          <p:cNvPr id="360" name="Google Shape;360;p53"/>
          <p:cNvSpPr txBox="1"/>
          <p:nvPr/>
        </p:nvSpPr>
        <p:spPr>
          <a:xfrm>
            <a:off x="200225" y="1282975"/>
            <a:ext cx="3379883" cy="35727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fr-FR" sz="1800" b="1" i="0" u="none" strike="noStrike" dirty="0">
                <a:solidFill>
                  <a:srgbClr val="000000"/>
                </a:solidFill>
                <a:effectLst/>
                <a:latin typeface="Calibri" panose="020F0502020204030204" pitchFamily="34" charset="0"/>
              </a:rPr>
              <a:t>Engager l’élève dans un projet qui lui permet d’exprimer / de développer :</a:t>
            </a:r>
            <a:endParaRPr lang="fr-FR" sz="3200" dirty="0">
              <a:effectLst/>
            </a:endParaRP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sa curiosité culturelle ;</a:t>
            </a: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sa créativité ;</a:t>
            </a: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son sens du collectif ;</a:t>
            </a:r>
          </a:p>
          <a:p>
            <a:pPr rtl="0" fontAlgn="base">
              <a:spcBef>
                <a:spcPts val="0"/>
              </a:spcBef>
              <a:spcAft>
                <a:spcPts val="0"/>
              </a:spcAft>
              <a:buFont typeface="Arial" panose="020B0604020202020204" pitchFamily="34" charset="0"/>
              <a:buChar char="•"/>
            </a:pPr>
            <a:r>
              <a:rPr lang="fr-FR" sz="1800" dirty="0">
                <a:latin typeface="Calibri" panose="020F0502020204030204" pitchFamily="34" charset="0"/>
              </a:rPr>
              <a:t>s</a:t>
            </a:r>
            <a:r>
              <a:rPr lang="fr-FR" sz="1800" b="0" i="0" u="none" strike="noStrike" dirty="0">
                <a:solidFill>
                  <a:srgbClr val="000000"/>
                </a:solidFill>
                <a:effectLst/>
                <a:latin typeface="Calibri" panose="020F0502020204030204" pitchFamily="34" charset="0"/>
              </a:rPr>
              <a:t>on désir de communication ;</a:t>
            </a: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Son sentiment d’efficacité personnelle ;</a:t>
            </a: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son projet de vie ;</a:t>
            </a:r>
          </a:p>
          <a:p>
            <a:pPr rtl="0">
              <a:spcBef>
                <a:spcPts val="0"/>
              </a:spcBef>
              <a:spcAft>
                <a:spcPts val="0"/>
              </a:spcAft>
            </a:pPr>
            <a:r>
              <a:rPr lang="fr-FR" sz="1800" b="0" i="0" u="none" strike="noStrike" dirty="0">
                <a:solidFill>
                  <a:srgbClr val="000000"/>
                </a:solidFill>
                <a:effectLst/>
                <a:latin typeface="Calibri" panose="020F0502020204030204" pitchFamily="34" charset="0"/>
              </a:rPr>
              <a:t>grâce à une approche actionnelle ambitieuse intellectuellement.</a:t>
            </a:r>
            <a:endParaRPr lang="fr-FR" sz="3200" dirty="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54" title="boules-parole-question-reponse_78370-6187.jpg"/>
          <p:cNvPicPr preferRelativeResize="0"/>
          <p:nvPr/>
        </p:nvPicPr>
        <p:blipFill>
          <a:blip r:embed="rId3">
            <a:alphaModFix/>
          </a:blip>
          <a:stretch>
            <a:fillRect/>
          </a:stretch>
        </p:blipFill>
        <p:spPr>
          <a:xfrm>
            <a:off x="1047750" y="223838"/>
            <a:ext cx="7048500" cy="469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3810000" y="605148"/>
            <a:ext cx="4705350" cy="739948"/>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fr">
                <a:latin typeface="Arial"/>
                <a:ea typeface="Arial"/>
                <a:cs typeface="Arial"/>
                <a:sym typeface="Arial"/>
              </a:rPr>
              <a:t>Programme du webinaire</a:t>
            </a:r>
            <a:endParaRPr/>
          </a:p>
        </p:txBody>
      </p:sp>
      <p:sp>
        <p:nvSpPr>
          <p:cNvPr id="217" name="Google Shape;217;p39"/>
          <p:cNvSpPr txBox="1">
            <a:spLocks noGrp="1"/>
          </p:cNvSpPr>
          <p:nvPr>
            <p:ph type="body" idx="1"/>
          </p:nvPr>
        </p:nvSpPr>
        <p:spPr>
          <a:xfrm>
            <a:off x="628650" y="1492525"/>
            <a:ext cx="8078028" cy="3650974"/>
          </a:xfrm>
          <a:prstGeom prst="rect">
            <a:avLst/>
          </a:prstGeom>
          <a:noFill/>
          <a:ln>
            <a:noFill/>
          </a:ln>
        </p:spPr>
        <p:txBody>
          <a:bodyPr spcFirstLastPara="1" wrap="square" lIns="68575" tIns="34275" rIns="68575" bIns="34275" anchor="t" anchorCtr="0">
            <a:noAutofit/>
          </a:bodyPr>
          <a:lstStyle/>
          <a:p>
            <a:pPr marL="177800" lvl="0" indent="-137085" algn="l" rtl="0">
              <a:lnSpc>
                <a:spcPct val="70000"/>
              </a:lnSpc>
              <a:spcBef>
                <a:spcPts val="0"/>
              </a:spcBef>
              <a:spcAft>
                <a:spcPts val="0"/>
              </a:spcAft>
              <a:buClr>
                <a:schemeClr val="dk1"/>
              </a:buClr>
              <a:buSzPts val="1559"/>
              <a:buChar char="•"/>
            </a:pPr>
            <a:r>
              <a:rPr lang="fr" sz="1355" dirty="0">
                <a:latin typeface="Arial"/>
                <a:ea typeface="Arial"/>
                <a:cs typeface="Arial"/>
                <a:sym typeface="Arial"/>
              </a:rPr>
              <a:t>Contexte de la mise en place des nouveaux programmes, calendrier</a:t>
            </a:r>
            <a:endParaRPr sz="1355" dirty="0"/>
          </a:p>
          <a:p>
            <a:pPr marL="177800" lvl="0" indent="-137085" algn="l" rtl="0">
              <a:lnSpc>
                <a:spcPct val="70000"/>
              </a:lnSpc>
              <a:spcBef>
                <a:spcPts val="800"/>
              </a:spcBef>
              <a:spcAft>
                <a:spcPts val="0"/>
              </a:spcAft>
              <a:buClr>
                <a:schemeClr val="dk1"/>
              </a:buClr>
              <a:buSzPts val="1559"/>
              <a:buChar char="•"/>
            </a:pPr>
            <a:r>
              <a:rPr lang="fr" sz="1355" dirty="0">
                <a:latin typeface="Arial"/>
                <a:ea typeface="Arial"/>
                <a:cs typeface="Arial"/>
                <a:sym typeface="Arial"/>
              </a:rPr>
              <a:t>Ce qui change / ce qui ne change pas</a:t>
            </a:r>
            <a:endParaRPr sz="1355" dirty="0"/>
          </a:p>
          <a:p>
            <a:pPr marL="177800" lvl="0" indent="-137085" algn="l" rtl="0">
              <a:lnSpc>
                <a:spcPct val="70000"/>
              </a:lnSpc>
              <a:spcBef>
                <a:spcPts val="800"/>
              </a:spcBef>
              <a:spcAft>
                <a:spcPts val="0"/>
              </a:spcAft>
              <a:buSzPts val="1559"/>
              <a:buChar char="•"/>
            </a:pPr>
            <a:r>
              <a:rPr lang="fr" sz="1355" dirty="0">
                <a:latin typeface="Arial"/>
                <a:ea typeface="Arial"/>
                <a:cs typeface="Arial"/>
                <a:sym typeface="Arial"/>
              </a:rPr>
              <a:t>Les trois fondamentaux des programmes :</a:t>
            </a:r>
            <a:endParaRPr sz="1355" dirty="0"/>
          </a:p>
          <a:p>
            <a:pPr marL="635000" lvl="1" indent="-137085" algn="l" rtl="0">
              <a:lnSpc>
                <a:spcPct val="70000"/>
              </a:lnSpc>
              <a:spcBef>
                <a:spcPts val="400"/>
              </a:spcBef>
              <a:spcAft>
                <a:spcPts val="0"/>
              </a:spcAft>
              <a:buSzPts val="1559"/>
              <a:buChar char="•"/>
            </a:pPr>
            <a:r>
              <a:rPr lang="fr" sz="1190" dirty="0">
                <a:latin typeface="Arial"/>
                <a:ea typeface="Arial"/>
                <a:cs typeface="Arial"/>
                <a:sym typeface="Arial"/>
              </a:rPr>
              <a:t>Progressivité</a:t>
            </a:r>
            <a:endParaRPr sz="1190"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Redéfinition des attendus</a:t>
            </a:r>
            <a:endParaRPr sz="1025"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La question des stratégies</a:t>
            </a:r>
            <a:endParaRPr sz="1025" dirty="0"/>
          </a:p>
          <a:p>
            <a:pPr marL="635000" lvl="1" indent="-137085" algn="l" rtl="0">
              <a:lnSpc>
                <a:spcPct val="70000"/>
              </a:lnSpc>
              <a:spcBef>
                <a:spcPts val="400"/>
              </a:spcBef>
              <a:spcAft>
                <a:spcPts val="0"/>
              </a:spcAft>
              <a:buSzPts val="1559"/>
              <a:buChar char="•"/>
            </a:pPr>
            <a:r>
              <a:rPr lang="fr" sz="1190" dirty="0">
                <a:latin typeface="Arial"/>
                <a:ea typeface="Arial"/>
                <a:cs typeface="Arial"/>
                <a:sym typeface="Arial"/>
              </a:rPr>
              <a:t>Ambition</a:t>
            </a:r>
            <a:endParaRPr sz="1190"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Entrées culturelles et objets d’étude</a:t>
            </a:r>
            <a:endParaRPr sz="1025"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Mémorisation</a:t>
            </a:r>
            <a:endParaRPr sz="1025"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Engager dans un projet qui fait sens</a:t>
            </a:r>
            <a:endParaRPr sz="1025" dirty="0"/>
          </a:p>
          <a:p>
            <a:pPr marL="635000" lvl="1" indent="-137085" algn="l" rtl="0">
              <a:lnSpc>
                <a:spcPct val="70000"/>
              </a:lnSpc>
              <a:spcBef>
                <a:spcPts val="400"/>
              </a:spcBef>
              <a:spcAft>
                <a:spcPts val="0"/>
              </a:spcAft>
              <a:buSzPts val="1559"/>
              <a:buChar char="•"/>
            </a:pPr>
            <a:r>
              <a:rPr lang="fr" sz="1190" dirty="0">
                <a:latin typeface="Arial"/>
                <a:ea typeface="Arial"/>
                <a:cs typeface="Arial"/>
                <a:sym typeface="Arial"/>
              </a:rPr>
              <a:t>Articulations </a:t>
            </a:r>
            <a:endParaRPr sz="1190"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Langue / culture</a:t>
            </a:r>
            <a:endParaRPr sz="1025"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Entre activités langagières</a:t>
            </a:r>
            <a:endParaRPr sz="1025"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Linguistique / communicationnel</a:t>
            </a:r>
            <a:endParaRPr sz="1025"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Compétences linguistiques / transversales</a:t>
            </a:r>
            <a:endParaRPr sz="1025" dirty="0"/>
          </a:p>
          <a:p>
            <a:pPr marL="1092200" lvl="2" indent="-137085" algn="l" rtl="0">
              <a:lnSpc>
                <a:spcPct val="70000"/>
              </a:lnSpc>
              <a:spcBef>
                <a:spcPts val="400"/>
              </a:spcBef>
              <a:spcAft>
                <a:spcPts val="0"/>
              </a:spcAft>
              <a:buSzPts val="1559"/>
              <a:buChar char="•"/>
            </a:pPr>
            <a:r>
              <a:rPr lang="fr" sz="1025" dirty="0">
                <a:latin typeface="Arial"/>
                <a:ea typeface="Arial"/>
                <a:cs typeface="Arial"/>
                <a:sym typeface="Arial"/>
              </a:rPr>
              <a:t>Travail collectif / travail personnel</a:t>
            </a:r>
            <a:endParaRPr sz="1025" dirty="0"/>
          </a:p>
          <a:p>
            <a:pPr marL="6350" lvl="0" indent="0" algn="l" rtl="0">
              <a:lnSpc>
                <a:spcPct val="70000"/>
              </a:lnSpc>
              <a:spcBef>
                <a:spcPts val="0"/>
              </a:spcBef>
              <a:spcAft>
                <a:spcPts val="0"/>
              </a:spcAft>
              <a:buClr>
                <a:schemeClr val="dk1"/>
              </a:buClr>
              <a:buSzPts val="1359"/>
              <a:buNone/>
            </a:pPr>
            <a:endParaRPr sz="1155" dirty="0">
              <a:latin typeface="Arial"/>
              <a:ea typeface="Arial"/>
              <a:cs typeface="Arial"/>
              <a:sym typeface="Arial"/>
            </a:endParaRPr>
          </a:p>
        </p:txBody>
      </p:sp>
      <p:pic>
        <p:nvPicPr>
          <p:cNvPr id="218" name="Google Shape;218;p39"/>
          <p:cNvPicPr preferRelativeResize="0"/>
          <p:nvPr/>
        </p:nvPicPr>
        <p:blipFill rotWithShape="1">
          <a:blip r:embed="rId3">
            <a:alphaModFix/>
          </a:blip>
          <a:srcRect/>
          <a:stretch/>
        </p:blipFill>
        <p:spPr>
          <a:xfrm>
            <a:off x="1" y="1"/>
            <a:ext cx="1617574" cy="1086678"/>
          </a:xfrm>
          <a:prstGeom prst="rect">
            <a:avLst/>
          </a:prstGeom>
          <a:noFill/>
          <a:ln>
            <a:noFill/>
          </a:ln>
        </p:spPr>
      </p:pic>
      <p:pic>
        <p:nvPicPr>
          <p:cNvPr id="3" name="Image 2">
            <a:extLst>
              <a:ext uri="{FF2B5EF4-FFF2-40B4-BE49-F238E27FC236}">
                <a16:creationId xmlns:a16="http://schemas.microsoft.com/office/drawing/2014/main" id="{6270735B-7D06-48F2-80F7-CE07936C2053}"/>
              </a:ext>
            </a:extLst>
          </p:cNvPr>
          <p:cNvPicPr>
            <a:picLocks noChangeAspect="1"/>
          </p:cNvPicPr>
          <p:nvPr/>
        </p:nvPicPr>
        <p:blipFill>
          <a:blip r:embed="rId4"/>
          <a:stretch>
            <a:fillRect/>
          </a:stretch>
        </p:blipFill>
        <p:spPr>
          <a:xfrm>
            <a:off x="6181309" y="2491407"/>
            <a:ext cx="1617595" cy="16175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5"/>
          <p:cNvSpPr txBox="1">
            <a:spLocks noGrp="1"/>
          </p:cNvSpPr>
          <p:nvPr>
            <p:ph type="title"/>
          </p:nvPr>
        </p:nvSpPr>
        <p:spPr>
          <a:xfrm>
            <a:off x="609000" y="2234950"/>
            <a:ext cx="32898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fr" b="1">
                <a:latin typeface="Arial"/>
                <a:ea typeface="Arial"/>
                <a:cs typeface="Arial"/>
                <a:sym typeface="Arial"/>
              </a:rPr>
              <a:t>ARTICULATION</a:t>
            </a:r>
            <a:endParaRPr b="1"/>
          </a:p>
        </p:txBody>
      </p:sp>
      <p:pic>
        <p:nvPicPr>
          <p:cNvPr id="371" name="Google Shape;371;p55"/>
          <p:cNvPicPr preferRelativeResize="0">
            <a:picLocks noGrp="1"/>
          </p:cNvPicPr>
          <p:nvPr>
            <p:ph type="body" idx="1"/>
          </p:nvPr>
        </p:nvPicPr>
        <p:blipFill rotWithShape="1">
          <a:blip r:embed="rId3">
            <a:alphaModFix/>
          </a:blip>
          <a:srcRect/>
          <a:stretch/>
        </p:blipFill>
        <p:spPr>
          <a:xfrm>
            <a:off x="4372248" y="217218"/>
            <a:ext cx="3773700" cy="4536600"/>
          </a:xfrm>
          <a:prstGeom prst="rect">
            <a:avLst/>
          </a:prstGeom>
          <a:noFill/>
          <a:ln>
            <a:noFill/>
          </a:ln>
        </p:spPr>
      </p:pic>
      <p:pic>
        <p:nvPicPr>
          <p:cNvPr id="372" name="Google Shape;372;p55"/>
          <p:cNvPicPr preferRelativeResize="0"/>
          <p:nvPr/>
        </p:nvPicPr>
        <p:blipFill rotWithShape="1">
          <a:blip r:embed="rId4">
            <a:alphaModFix/>
          </a:blip>
          <a:srcRect/>
          <a:stretch/>
        </p:blipFill>
        <p:spPr>
          <a:xfrm>
            <a:off x="0" y="0"/>
            <a:ext cx="1615580" cy="10851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txBox="1">
            <a:spLocks noGrp="1"/>
          </p:cNvSpPr>
          <p:nvPr>
            <p:ph type="title"/>
          </p:nvPr>
        </p:nvSpPr>
        <p:spPr>
          <a:xfrm>
            <a:off x="1615575" y="297175"/>
            <a:ext cx="69660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fr" sz="3000" b="1">
                <a:latin typeface="Arial"/>
                <a:ea typeface="Arial"/>
                <a:cs typeface="Arial"/>
                <a:sym typeface="Arial"/>
              </a:rPr>
              <a:t>Articulation langue/culture</a:t>
            </a:r>
            <a:endParaRPr sz="3000" b="1"/>
          </a:p>
        </p:txBody>
      </p:sp>
      <p:sp>
        <p:nvSpPr>
          <p:cNvPr id="378" name="Google Shape;378;p56"/>
          <p:cNvSpPr txBox="1">
            <a:spLocks noGrp="1"/>
          </p:cNvSpPr>
          <p:nvPr>
            <p:ph type="body" idx="1"/>
          </p:nvPr>
        </p:nvSpPr>
        <p:spPr>
          <a:xfrm>
            <a:off x="628650" y="1661020"/>
            <a:ext cx="7886700" cy="2971702"/>
          </a:xfrm>
          <a:prstGeom prst="rect">
            <a:avLst/>
          </a:prstGeom>
          <a:noFill/>
          <a:ln>
            <a:noFill/>
          </a:ln>
        </p:spPr>
        <p:txBody>
          <a:bodyPr spcFirstLastPara="1" wrap="square" lIns="68575" tIns="34275" rIns="68575" bIns="34275" anchor="t" anchorCtr="0">
            <a:normAutofit/>
          </a:bodyPr>
          <a:lstStyle/>
          <a:p>
            <a:pPr marL="177800" lvl="0" indent="-171450" algn="just" rtl="0">
              <a:lnSpc>
                <a:spcPct val="90000"/>
              </a:lnSpc>
              <a:spcBef>
                <a:spcPts val="0"/>
              </a:spcBef>
              <a:spcAft>
                <a:spcPts val="0"/>
              </a:spcAft>
              <a:buClr>
                <a:schemeClr val="dk1"/>
              </a:buClr>
              <a:buSzPts val="2100"/>
              <a:buChar char="•"/>
            </a:pPr>
            <a:r>
              <a:rPr lang="fr">
                <a:latin typeface="Arial"/>
                <a:ea typeface="Arial"/>
                <a:cs typeface="Arial"/>
                <a:sym typeface="Arial"/>
              </a:rPr>
              <a:t>Langue et culture vont de pair : la compréhension fine de la culture passe par une langue riche ;</a:t>
            </a:r>
            <a:endParaRPr/>
          </a:p>
          <a:p>
            <a:pPr marL="177800" lvl="0" indent="-171450" algn="just" rtl="0">
              <a:lnSpc>
                <a:spcPct val="90000"/>
              </a:lnSpc>
              <a:spcBef>
                <a:spcPts val="800"/>
              </a:spcBef>
              <a:spcAft>
                <a:spcPts val="0"/>
              </a:spcAft>
              <a:buClr>
                <a:schemeClr val="dk1"/>
              </a:buClr>
              <a:buSzPts val="2100"/>
              <a:buChar char="•"/>
            </a:pPr>
            <a:r>
              <a:rPr lang="fr">
                <a:latin typeface="Arial"/>
                <a:ea typeface="Arial"/>
                <a:cs typeface="Arial"/>
                <a:sym typeface="Arial"/>
              </a:rPr>
              <a:t>La langue est considérée, non comme un simple outil, mais comme porteuse de représentations culturelles ;</a:t>
            </a:r>
            <a:endParaRPr/>
          </a:p>
          <a:p>
            <a:pPr marL="177800" lvl="0" indent="-171450" algn="just" rtl="0">
              <a:lnSpc>
                <a:spcPct val="90000"/>
              </a:lnSpc>
              <a:spcBef>
                <a:spcPts val="800"/>
              </a:spcBef>
              <a:spcAft>
                <a:spcPts val="0"/>
              </a:spcAft>
              <a:buClr>
                <a:schemeClr val="dk1"/>
              </a:buClr>
              <a:buSzPts val="2100"/>
              <a:buChar char="•"/>
            </a:pPr>
            <a:r>
              <a:rPr lang="fr">
                <a:latin typeface="Arial"/>
                <a:ea typeface="Arial"/>
                <a:cs typeface="Arial"/>
                <a:sym typeface="Arial"/>
              </a:rPr>
              <a:t>La culture ne se limite pas à l’actualité : la dimension plus historique des axes et des objets d’étude impose des supports plus variés, et la confrontation à une langue plus étendue.</a:t>
            </a:r>
            <a:endParaRPr>
              <a:latin typeface="Arial"/>
              <a:ea typeface="Arial"/>
              <a:cs typeface="Arial"/>
              <a:sym typeface="Arial"/>
            </a:endParaRPr>
          </a:p>
        </p:txBody>
      </p:sp>
      <p:pic>
        <p:nvPicPr>
          <p:cNvPr id="379" name="Google Shape;379;p56"/>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a:spLocks noGrp="1"/>
          </p:cNvSpPr>
          <p:nvPr>
            <p:ph type="title"/>
          </p:nvPr>
        </p:nvSpPr>
        <p:spPr>
          <a:xfrm>
            <a:off x="1615575" y="273850"/>
            <a:ext cx="6899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fr" sz="3000" b="1">
                <a:latin typeface="Arial"/>
                <a:ea typeface="Arial"/>
                <a:cs typeface="Arial"/>
                <a:sym typeface="Arial"/>
              </a:rPr>
              <a:t>Articulation entre activités langagières</a:t>
            </a:r>
            <a:endParaRPr sz="3000" b="1"/>
          </a:p>
        </p:txBody>
      </p:sp>
      <p:sp>
        <p:nvSpPr>
          <p:cNvPr id="385" name="Google Shape;385;p57"/>
          <p:cNvSpPr txBox="1">
            <a:spLocks noGrp="1"/>
          </p:cNvSpPr>
          <p:nvPr>
            <p:ph type="body" idx="1"/>
          </p:nvPr>
        </p:nvSpPr>
        <p:spPr>
          <a:xfrm>
            <a:off x="628650" y="1661020"/>
            <a:ext cx="7886700" cy="2971702"/>
          </a:xfrm>
          <a:prstGeom prst="rect">
            <a:avLst/>
          </a:prstGeom>
          <a:noFill/>
          <a:ln>
            <a:noFill/>
          </a:ln>
        </p:spPr>
        <p:txBody>
          <a:bodyPr spcFirstLastPara="1" wrap="square" lIns="68575" tIns="34275" rIns="68575" bIns="34275" anchor="t" anchorCtr="0">
            <a:normAutofit/>
          </a:bodyPr>
          <a:lstStyle/>
          <a:p>
            <a:pPr marL="177800" lvl="0" indent="-171450" algn="just" rtl="0">
              <a:lnSpc>
                <a:spcPct val="90000"/>
              </a:lnSpc>
              <a:spcBef>
                <a:spcPts val="0"/>
              </a:spcBef>
              <a:spcAft>
                <a:spcPts val="0"/>
              </a:spcAft>
              <a:buClr>
                <a:schemeClr val="dk1"/>
              </a:buClr>
              <a:buSzPts val="2100"/>
              <a:buChar char="•"/>
            </a:pPr>
            <a:r>
              <a:rPr lang="fr">
                <a:latin typeface="Arial"/>
                <a:ea typeface="Arial"/>
                <a:cs typeface="Arial"/>
                <a:sym typeface="Arial"/>
              </a:rPr>
              <a:t>La production et l’interaction s’appuient sur la réception ;</a:t>
            </a:r>
            <a:endParaRPr/>
          </a:p>
          <a:p>
            <a:pPr marL="177800" lvl="0" indent="-171450" algn="just" rtl="0">
              <a:lnSpc>
                <a:spcPct val="90000"/>
              </a:lnSpc>
              <a:spcBef>
                <a:spcPts val="800"/>
              </a:spcBef>
              <a:spcAft>
                <a:spcPts val="0"/>
              </a:spcAft>
              <a:buClr>
                <a:schemeClr val="dk1"/>
              </a:buClr>
              <a:buSzPts val="2100"/>
              <a:buChar char="•"/>
            </a:pPr>
            <a:r>
              <a:rPr lang="fr">
                <a:latin typeface="Arial"/>
                <a:ea typeface="Arial"/>
                <a:cs typeface="Arial"/>
                <a:sym typeface="Arial"/>
              </a:rPr>
              <a:t>Le document support n’est, sauf exception, pas simplement l’objet d’un repérage d’information ; il est également un support d’observation de la langue et modélisant pour la production ;</a:t>
            </a:r>
            <a:endParaRPr/>
          </a:p>
          <a:p>
            <a:pPr marL="177800" lvl="0" indent="-171450" algn="just" rtl="0">
              <a:lnSpc>
                <a:spcPct val="90000"/>
              </a:lnSpc>
              <a:spcBef>
                <a:spcPts val="800"/>
              </a:spcBef>
              <a:spcAft>
                <a:spcPts val="0"/>
              </a:spcAft>
              <a:buClr>
                <a:schemeClr val="dk1"/>
              </a:buClr>
              <a:buSzPts val="2100"/>
              <a:buChar char="•"/>
            </a:pPr>
            <a:r>
              <a:rPr lang="fr">
                <a:latin typeface="Arial"/>
                <a:ea typeface="Arial"/>
                <a:cs typeface="Arial"/>
                <a:sym typeface="Arial"/>
              </a:rPr>
              <a:t>Dans une même situation de communication donnée, les activités langagières peuvent être associées (discours, théâtre, etc.) ;</a:t>
            </a:r>
            <a:endParaRPr>
              <a:latin typeface="Arial"/>
              <a:ea typeface="Arial"/>
              <a:cs typeface="Arial"/>
              <a:sym typeface="Arial"/>
            </a:endParaRPr>
          </a:p>
          <a:p>
            <a:pPr marL="177800" lvl="0" indent="-171450" algn="just" rtl="0">
              <a:lnSpc>
                <a:spcPct val="90000"/>
              </a:lnSpc>
              <a:spcBef>
                <a:spcPts val="800"/>
              </a:spcBef>
              <a:spcAft>
                <a:spcPts val="0"/>
              </a:spcAft>
              <a:buClr>
                <a:schemeClr val="dk1"/>
              </a:buClr>
              <a:buSzPts val="2100"/>
              <a:buChar char="•"/>
            </a:pPr>
            <a:r>
              <a:rPr lang="fr">
                <a:latin typeface="Arial"/>
                <a:ea typeface="Arial"/>
                <a:cs typeface="Arial"/>
                <a:sym typeface="Arial"/>
              </a:rPr>
              <a:t>Les articulations entre activités langagières sont régies par un projet d’écoute et/ou de lecture.</a:t>
            </a:r>
            <a:endParaRPr>
              <a:latin typeface="Arial"/>
              <a:ea typeface="Arial"/>
              <a:cs typeface="Arial"/>
              <a:sym typeface="Arial"/>
            </a:endParaRPr>
          </a:p>
        </p:txBody>
      </p:sp>
      <p:pic>
        <p:nvPicPr>
          <p:cNvPr id="386" name="Google Shape;386;p57"/>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9"/>
          <p:cNvSpPr txBox="1">
            <a:spLocks noGrp="1"/>
          </p:cNvSpPr>
          <p:nvPr>
            <p:ph type="title"/>
          </p:nvPr>
        </p:nvSpPr>
        <p:spPr>
          <a:xfrm>
            <a:off x="628650" y="273844"/>
            <a:ext cx="7886700" cy="994172"/>
          </a:xfrm>
          <a:prstGeom prst="rect">
            <a:avLst/>
          </a:prstGeom>
          <a:noFill/>
          <a:ln>
            <a:noFill/>
          </a:ln>
        </p:spPr>
        <p:txBody>
          <a:bodyPr spcFirstLastPara="1" vert="horz" wrap="square" lIns="68575" tIns="34275" rIns="68575" bIns="34275" rtlCol="0" anchor="ctr" anchorCtr="0">
            <a:normAutofit/>
          </a:bodyPr>
          <a:lstStyle/>
          <a:p>
            <a:pPr algn="ctr">
              <a:buSzPts val="3300"/>
            </a:pPr>
            <a:r>
              <a:rPr lang="fr" sz="3000" b="1">
                <a:latin typeface="Arial"/>
                <a:ea typeface="Arial"/>
                <a:cs typeface="Arial"/>
                <a:sym typeface="Arial"/>
              </a:rPr>
              <a:t>Articulation linguistique / communicationnel</a:t>
            </a:r>
            <a:endParaRPr sz="3000" b="1"/>
          </a:p>
        </p:txBody>
      </p:sp>
      <p:sp>
        <p:nvSpPr>
          <p:cNvPr id="399" name="Google Shape;399;p59"/>
          <p:cNvSpPr txBox="1">
            <a:spLocks noGrp="1"/>
          </p:cNvSpPr>
          <p:nvPr>
            <p:ph type="body" idx="1"/>
          </p:nvPr>
        </p:nvSpPr>
        <p:spPr>
          <a:xfrm>
            <a:off x="628650" y="2067792"/>
            <a:ext cx="8042910" cy="2564930"/>
          </a:xfrm>
          <a:prstGeom prst="rect">
            <a:avLst/>
          </a:prstGeom>
          <a:noFill/>
          <a:ln>
            <a:noFill/>
          </a:ln>
        </p:spPr>
        <p:txBody>
          <a:bodyPr spcFirstLastPara="1" vert="horz" wrap="square" lIns="68575" tIns="34275" rIns="68575" bIns="34275" rtlCol="0" anchor="t" anchorCtr="0">
            <a:normAutofit fontScale="92500" lnSpcReduction="20000"/>
          </a:bodyPr>
          <a:lstStyle/>
          <a:p>
            <a:pPr marL="0" indent="0" algn="just">
              <a:buNone/>
            </a:pPr>
            <a:r>
              <a:rPr lang="fr" dirty="0">
                <a:latin typeface="Arial"/>
                <a:ea typeface="Arial"/>
                <a:cs typeface="Arial"/>
                <a:sym typeface="Arial"/>
              </a:rPr>
              <a:t>La langue est aussi un objet d’étude :</a:t>
            </a:r>
            <a:endParaRPr dirty="0">
              <a:latin typeface="Arial"/>
              <a:ea typeface="Arial"/>
              <a:cs typeface="Arial"/>
              <a:sym typeface="Arial"/>
            </a:endParaRPr>
          </a:p>
          <a:p>
            <a:pPr marL="177796" indent="-171446" algn="just">
              <a:spcBef>
                <a:spcPts val="0"/>
              </a:spcBef>
              <a:buSzPts val="2100"/>
            </a:pPr>
            <a:r>
              <a:rPr lang="fr" dirty="0">
                <a:latin typeface="Arial"/>
                <a:ea typeface="Arial"/>
                <a:cs typeface="Arial"/>
                <a:sym typeface="Arial"/>
              </a:rPr>
              <a:t>La maîtrise des structures, de la phonologie et du lexique sert la communication, dans toutes ses dimensions (production ET réception) ;</a:t>
            </a:r>
          </a:p>
          <a:p>
            <a:pPr marL="177796" indent="-171446" algn="just">
              <a:spcBef>
                <a:spcPts val="0"/>
              </a:spcBef>
              <a:buSzPts val="2100"/>
            </a:pPr>
            <a:endParaRPr lang="fr" dirty="0">
              <a:latin typeface="Arial"/>
              <a:ea typeface="Arial"/>
              <a:cs typeface="Arial"/>
              <a:sym typeface="Arial"/>
            </a:endParaRPr>
          </a:p>
          <a:p>
            <a:pPr marL="177796" indent="-171446" algn="just">
              <a:spcBef>
                <a:spcPts val="0"/>
              </a:spcBef>
              <a:buSzPts val="2100"/>
            </a:pPr>
            <a:endParaRPr lang="fr" dirty="0">
              <a:latin typeface="Arial"/>
              <a:ea typeface="Arial"/>
              <a:cs typeface="Arial"/>
              <a:sym typeface="Arial"/>
            </a:endParaRPr>
          </a:p>
          <a:p>
            <a:pPr marL="177796" indent="-171446" algn="just">
              <a:spcBef>
                <a:spcPts val="0"/>
              </a:spcBef>
              <a:buSzPts val="2100"/>
            </a:pPr>
            <a:endParaRPr lang="fr" dirty="0">
              <a:latin typeface="Arial"/>
              <a:ea typeface="Arial"/>
              <a:cs typeface="Arial"/>
              <a:sym typeface="Arial"/>
            </a:endParaRPr>
          </a:p>
          <a:p>
            <a:pPr marL="6350" indent="0" algn="just">
              <a:spcBef>
                <a:spcPts val="0"/>
              </a:spcBef>
              <a:buSzPts val="2100"/>
              <a:buNone/>
            </a:pPr>
            <a:r>
              <a:rPr lang="fr" dirty="0">
                <a:latin typeface="Arial"/>
                <a:ea typeface="Arial"/>
                <a:cs typeface="Arial"/>
                <a:sym typeface="Arial"/>
              </a:rPr>
              <a:t> </a:t>
            </a:r>
          </a:p>
          <a:p>
            <a:pPr marL="6350" indent="0" algn="just">
              <a:spcBef>
                <a:spcPts val="0"/>
              </a:spcBef>
              <a:buSzPts val="2100"/>
              <a:buNone/>
            </a:pPr>
            <a:endParaRPr lang="fr" dirty="0">
              <a:latin typeface="Arial"/>
              <a:ea typeface="Arial"/>
              <a:cs typeface="Arial"/>
              <a:sym typeface="Arial"/>
            </a:endParaRPr>
          </a:p>
          <a:p>
            <a:pPr marL="6350" indent="0" algn="just">
              <a:spcBef>
                <a:spcPts val="0"/>
              </a:spcBef>
              <a:buSzPts val="2100"/>
              <a:buNone/>
            </a:pPr>
            <a:endParaRPr lang="fr" dirty="0">
              <a:latin typeface="Arial"/>
              <a:ea typeface="Arial"/>
              <a:cs typeface="Arial"/>
              <a:sym typeface="Arial"/>
            </a:endParaRPr>
          </a:p>
          <a:p>
            <a:pPr marL="177796" indent="-171446" algn="just">
              <a:buSzPts val="2100"/>
            </a:pPr>
            <a:r>
              <a:rPr lang="fr" dirty="0">
                <a:latin typeface="Arial"/>
                <a:ea typeface="Arial"/>
                <a:cs typeface="Arial"/>
                <a:sym typeface="Arial"/>
              </a:rPr>
              <a:t>Les tâches sont scénarisées et donnent des occasions authentiques de manipuler la langue.</a:t>
            </a:r>
            <a:endParaRPr dirty="0"/>
          </a:p>
        </p:txBody>
      </p:sp>
      <p:pic>
        <p:nvPicPr>
          <p:cNvPr id="400" name="Google Shape;400;p59"/>
          <p:cNvPicPr preferRelativeResize="0"/>
          <p:nvPr/>
        </p:nvPicPr>
        <p:blipFill rotWithShape="1">
          <a:blip r:embed="rId3">
            <a:alphaModFix/>
          </a:blip>
          <a:srcRect/>
          <a:stretch/>
        </p:blipFill>
        <p:spPr>
          <a:xfrm>
            <a:off x="1" y="0"/>
            <a:ext cx="1615580" cy="1085182"/>
          </a:xfrm>
          <a:prstGeom prst="rect">
            <a:avLst/>
          </a:prstGeom>
          <a:noFill/>
          <a:ln>
            <a:noFill/>
          </a:ln>
        </p:spPr>
      </p:pic>
      <p:sp>
        <p:nvSpPr>
          <p:cNvPr id="2" name="ZoneTexte 1">
            <a:extLst>
              <a:ext uri="{FF2B5EF4-FFF2-40B4-BE49-F238E27FC236}">
                <a16:creationId xmlns:a16="http://schemas.microsoft.com/office/drawing/2014/main" id="{1B21548E-55B6-493D-A552-9EAA20B89EDF}"/>
              </a:ext>
            </a:extLst>
          </p:cNvPr>
          <p:cNvSpPr txBox="1"/>
          <p:nvPr/>
        </p:nvSpPr>
        <p:spPr>
          <a:xfrm>
            <a:off x="7734300" y="2880360"/>
            <a:ext cx="868680" cy="707886"/>
          </a:xfrm>
          <a:prstGeom prst="rect">
            <a:avLst/>
          </a:prstGeom>
          <a:noFill/>
        </p:spPr>
        <p:txBody>
          <a:bodyPr wrap="square" rtlCol="0">
            <a:spAutoFit/>
          </a:bodyPr>
          <a:lstStyle/>
          <a:p>
            <a:r>
              <a:rPr lang="ar-EG" sz="4000" dirty="0">
                <a:latin typeface="Arial"/>
                <a:ea typeface="Arial"/>
                <a:cs typeface="Arial"/>
                <a:sym typeface="Arial"/>
              </a:rPr>
              <a:t>القلم</a:t>
            </a:r>
            <a:endParaRPr lang="fr-FR" sz="4000" dirty="0"/>
          </a:p>
        </p:txBody>
      </p:sp>
      <p:sp>
        <p:nvSpPr>
          <p:cNvPr id="3" name="ZoneTexte 2">
            <a:extLst>
              <a:ext uri="{FF2B5EF4-FFF2-40B4-BE49-F238E27FC236}">
                <a16:creationId xmlns:a16="http://schemas.microsoft.com/office/drawing/2014/main" id="{47010C41-F369-499A-B000-B847400427C5}"/>
              </a:ext>
            </a:extLst>
          </p:cNvPr>
          <p:cNvSpPr txBox="1"/>
          <p:nvPr/>
        </p:nvSpPr>
        <p:spPr>
          <a:xfrm>
            <a:off x="5334000" y="2880360"/>
            <a:ext cx="1889760" cy="707886"/>
          </a:xfrm>
          <a:prstGeom prst="rect">
            <a:avLst/>
          </a:prstGeom>
          <a:noFill/>
        </p:spPr>
        <p:txBody>
          <a:bodyPr wrap="square" rtlCol="0">
            <a:spAutoFit/>
          </a:bodyPr>
          <a:lstStyle/>
          <a:p>
            <a:r>
              <a:rPr lang="ar-EG" sz="4000" dirty="0">
                <a:latin typeface="Arial"/>
                <a:ea typeface="Arial"/>
                <a:cs typeface="Arial"/>
                <a:sym typeface="Arial"/>
              </a:rPr>
              <a:t>قلم التلميذة</a:t>
            </a:r>
            <a:endParaRPr lang="fr-FR" sz="4000" dirty="0"/>
          </a:p>
        </p:txBody>
      </p:sp>
      <p:sp>
        <p:nvSpPr>
          <p:cNvPr id="4" name="ZoneTexte 3">
            <a:extLst>
              <a:ext uri="{FF2B5EF4-FFF2-40B4-BE49-F238E27FC236}">
                <a16:creationId xmlns:a16="http://schemas.microsoft.com/office/drawing/2014/main" id="{B14E32E1-A2D1-40E3-A71C-93033B0FA927}"/>
              </a:ext>
            </a:extLst>
          </p:cNvPr>
          <p:cNvSpPr txBox="1"/>
          <p:nvPr/>
        </p:nvSpPr>
        <p:spPr>
          <a:xfrm>
            <a:off x="7734300" y="3362954"/>
            <a:ext cx="1089660" cy="707886"/>
          </a:xfrm>
          <a:prstGeom prst="rect">
            <a:avLst/>
          </a:prstGeom>
          <a:noFill/>
        </p:spPr>
        <p:txBody>
          <a:bodyPr wrap="square" rtlCol="0">
            <a:spAutoFit/>
          </a:bodyPr>
          <a:lstStyle/>
          <a:p>
            <a:r>
              <a:rPr lang="ar-EG" sz="4000" dirty="0">
                <a:latin typeface="Arial"/>
                <a:ea typeface="Arial"/>
                <a:cs typeface="Arial"/>
                <a:sym typeface="Arial"/>
              </a:rPr>
              <a:t>القلم</a:t>
            </a:r>
            <a:endParaRPr lang="fr-FR" sz="4000" dirty="0"/>
          </a:p>
        </p:txBody>
      </p:sp>
      <p:sp>
        <p:nvSpPr>
          <p:cNvPr id="5" name="ZoneTexte 4">
            <a:extLst>
              <a:ext uri="{FF2B5EF4-FFF2-40B4-BE49-F238E27FC236}">
                <a16:creationId xmlns:a16="http://schemas.microsoft.com/office/drawing/2014/main" id="{CB2E30E6-8FD2-4509-B92A-63A28CE8C100}"/>
              </a:ext>
            </a:extLst>
          </p:cNvPr>
          <p:cNvSpPr txBox="1"/>
          <p:nvPr/>
        </p:nvSpPr>
        <p:spPr>
          <a:xfrm>
            <a:off x="6248400" y="3325654"/>
            <a:ext cx="1089660" cy="707886"/>
          </a:xfrm>
          <a:prstGeom prst="rect">
            <a:avLst/>
          </a:prstGeom>
          <a:noFill/>
        </p:spPr>
        <p:txBody>
          <a:bodyPr wrap="square" rtlCol="0">
            <a:spAutoFit/>
          </a:bodyPr>
          <a:lstStyle/>
          <a:p>
            <a:r>
              <a:rPr lang="ar-EG" sz="4000" dirty="0">
                <a:latin typeface="Arial"/>
                <a:ea typeface="Arial"/>
                <a:cs typeface="Arial"/>
                <a:sym typeface="Arial"/>
              </a:rPr>
              <a:t>قلمها</a:t>
            </a:r>
            <a:endParaRPr lang="fr-FR" sz="4000" dirty="0"/>
          </a:p>
        </p:txBody>
      </p:sp>
      <p:sp>
        <p:nvSpPr>
          <p:cNvPr id="6" name="ZoneTexte 5">
            <a:extLst>
              <a:ext uri="{FF2B5EF4-FFF2-40B4-BE49-F238E27FC236}">
                <a16:creationId xmlns:a16="http://schemas.microsoft.com/office/drawing/2014/main" id="{B6CB6752-5D64-44F5-B93B-5AEA2415B846}"/>
              </a:ext>
            </a:extLst>
          </p:cNvPr>
          <p:cNvSpPr txBox="1"/>
          <p:nvPr/>
        </p:nvSpPr>
        <p:spPr>
          <a:xfrm>
            <a:off x="7124700" y="3034248"/>
            <a:ext cx="342900" cy="400110"/>
          </a:xfrm>
          <a:prstGeom prst="rect">
            <a:avLst/>
          </a:prstGeom>
          <a:noFill/>
        </p:spPr>
        <p:txBody>
          <a:bodyPr wrap="square" rtlCol="0">
            <a:spAutoFit/>
          </a:bodyPr>
          <a:lstStyle/>
          <a:p>
            <a:r>
              <a:rPr lang="fr-FR" sz="2000" dirty="0">
                <a:solidFill>
                  <a:srgbClr val="FF0000"/>
                </a:solidFill>
                <a:latin typeface="Arial Narrow" panose="020B0606020202030204" pitchFamily="34" charset="0"/>
              </a:rPr>
              <a:t>Ø</a:t>
            </a:r>
          </a:p>
        </p:txBody>
      </p:sp>
      <p:sp>
        <p:nvSpPr>
          <p:cNvPr id="10" name="ZoneTexte 9">
            <a:extLst>
              <a:ext uri="{FF2B5EF4-FFF2-40B4-BE49-F238E27FC236}">
                <a16:creationId xmlns:a16="http://schemas.microsoft.com/office/drawing/2014/main" id="{F5C01643-82E5-40C9-8B87-6727EEF53C9C}"/>
              </a:ext>
            </a:extLst>
          </p:cNvPr>
          <p:cNvSpPr txBox="1"/>
          <p:nvPr/>
        </p:nvSpPr>
        <p:spPr>
          <a:xfrm>
            <a:off x="7136130" y="3455461"/>
            <a:ext cx="342900" cy="400110"/>
          </a:xfrm>
          <a:prstGeom prst="rect">
            <a:avLst/>
          </a:prstGeom>
          <a:noFill/>
        </p:spPr>
        <p:txBody>
          <a:bodyPr wrap="square" rtlCol="0">
            <a:spAutoFit/>
          </a:bodyPr>
          <a:lstStyle/>
          <a:p>
            <a:r>
              <a:rPr lang="fr-FR" sz="2000" dirty="0">
                <a:solidFill>
                  <a:srgbClr val="FF0000"/>
                </a:solidFill>
                <a:latin typeface="Arial Narrow" panose="020B0606020202030204" pitchFamily="34" charset="0"/>
              </a:rPr>
              <a:t>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9"/>
          <p:cNvSpPr txBox="1">
            <a:spLocks noGrp="1"/>
          </p:cNvSpPr>
          <p:nvPr>
            <p:ph type="title"/>
          </p:nvPr>
        </p:nvSpPr>
        <p:spPr>
          <a:xfrm>
            <a:off x="978550" y="297169"/>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fr" sz="3100" b="1">
                <a:latin typeface="Arial"/>
                <a:ea typeface="Arial"/>
                <a:cs typeface="Arial"/>
                <a:sym typeface="Arial"/>
              </a:rPr>
              <a:t>Articulation entre compétences linguistiques et transversales</a:t>
            </a:r>
            <a:endParaRPr sz="3100" b="1"/>
          </a:p>
        </p:txBody>
      </p:sp>
      <p:sp>
        <p:nvSpPr>
          <p:cNvPr id="399" name="Google Shape;399;p59"/>
          <p:cNvSpPr txBox="1">
            <a:spLocks noGrp="1"/>
          </p:cNvSpPr>
          <p:nvPr>
            <p:ph type="body" idx="1"/>
          </p:nvPr>
        </p:nvSpPr>
        <p:spPr>
          <a:xfrm>
            <a:off x="628650" y="1661020"/>
            <a:ext cx="7886700" cy="2971702"/>
          </a:xfrm>
          <a:prstGeom prst="rect">
            <a:avLst/>
          </a:prstGeom>
          <a:noFill/>
          <a:ln>
            <a:noFill/>
          </a:ln>
        </p:spPr>
        <p:txBody>
          <a:bodyPr spcFirstLastPara="1" wrap="square" lIns="68575" tIns="34275" rIns="68575" bIns="34275" anchor="t" anchorCtr="0">
            <a:normAutofit lnSpcReduction="10000"/>
          </a:bodyPr>
          <a:lstStyle/>
          <a:p>
            <a:pPr marL="177800" lvl="0" indent="-171450" algn="just" rtl="0">
              <a:lnSpc>
                <a:spcPct val="90000"/>
              </a:lnSpc>
              <a:spcBef>
                <a:spcPts val="0"/>
              </a:spcBef>
              <a:spcAft>
                <a:spcPts val="0"/>
              </a:spcAft>
              <a:buClr>
                <a:schemeClr val="dk1"/>
              </a:buClr>
              <a:buSzPts val="2100"/>
              <a:buChar char="•"/>
            </a:pPr>
            <a:r>
              <a:rPr lang="fr" dirty="0">
                <a:latin typeface="Arial"/>
                <a:ea typeface="Arial"/>
                <a:cs typeface="Arial"/>
                <a:sym typeface="Arial"/>
              </a:rPr>
              <a:t>L ’apprentissage de deux LV est un projet citoyen, en lien avec les parcours : Avenir, santé, EAC, citoyen ;</a:t>
            </a:r>
            <a:endParaRPr dirty="0"/>
          </a:p>
          <a:p>
            <a:pPr marL="177800" lvl="0" indent="-171450" algn="just" rtl="0">
              <a:lnSpc>
                <a:spcPct val="90000"/>
              </a:lnSpc>
              <a:spcBef>
                <a:spcPts val="800"/>
              </a:spcBef>
              <a:spcAft>
                <a:spcPts val="0"/>
              </a:spcAft>
              <a:buClr>
                <a:schemeClr val="dk1"/>
              </a:buClr>
              <a:buSzPts val="2100"/>
              <a:buChar char="•"/>
            </a:pPr>
            <a:r>
              <a:rPr lang="fr" dirty="0">
                <a:latin typeface="Arial"/>
                <a:ea typeface="Arial"/>
                <a:cs typeface="Arial"/>
                <a:sym typeface="Arial"/>
              </a:rPr>
              <a:t>L’accent est mis sur les compétences psycho-sociales, à la fois à travers les objets d’étude abordés et la forme sociale du travail (groupes, coopération, etc.) ;</a:t>
            </a:r>
          </a:p>
          <a:p>
            <a:pPr marL="177800" indent="-171450" algn="just">
              <a:buSzPts val="2100"/>
            </a:pPr>
            <a:r>
              <a:rPr lang="fr-FR" dirty="0">
                <a:latin typeface="Arial"/>
                <a:ea typeface="Arial"/>
                <a:cs typeface="Arial"/>
                <a:sym typeface="Arial"/>
              </a:rPr>
              <a:t>Le cours de langue vivante, par la multiplicité des supports étudiés et produits, favorise le développement de compétences transversales;</a:t>
            </a:r>
            <a:endParaRPr dirty="0"/>
          </a:p>
          <a:p>
            <a:pPr marL="177800" lvl="0" indent="-171450" algn="just" rtl="0">
              <a:lnSpc>
                <a:spcPct val="90000"/>
              </a:lnSpc>
              <a:spcBef>
                <a:spcPts val="800"/>
              </a:spcBef>
              <a:spcAft>
                <a:spcPts val="0"/>
              </a:spcAft>
              <a:buClr>
                <a:schemeClr val="dk1"/>
              </a:buClr>
              <a:buSzPts val="2100"/>
              <a:buChar char="•"/>
            </a:pPr>
            <a:r>
              <a:rPr lang="fr" dirty="0">
                <a:latin typeface="Arial"/>
                <a:ea typeface="Arial"/>
                <a:cs typeface="Arial"/>
                <a:sym typeface="Arial"/>
              </a:rPr>
              <a:t>Les élèves développent en cours de langue vivante une compétence </a:t>
            </a:r>
            <a:r>
              <a:rPr lang="fr">
                <a:latin typeface="Arial"/>
                <a:ea typeface="Arial"/>
                <a:cs typeface="Arial"/>
                <a:sym typeface="Arial"/>
              </a:rPr>
              <a:t>langagière globale.</a:t>
            </a:r>
            <a:endParaRPr dirty="0"/>
          </a:p>
        </p:txBody>
      </p:sp>
      <p:pic>
        <p:nvPicPr>
          <p:cNvPr id="400" name="Google Shape;400;p59"/>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0"/>
          <p:cNvSpPr txBox="1">
            <a:spLocks noGrp="1"/>
          </p:cNvSpPr>
          <p:nvPr>
            <p:ph type="title"/>
          </p:nvPr>
        </p:nvSpPr>
        <p:spPr>
          <a:xfrm>
            <a:off x="2098225" y="262175"/>
            <a:ext cx="6254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fr" sz="3000" b="1">
                <a:latin typeface="Arial"/>
                <a:ea typeface="Arial"/>
                <a:cs typeface="Arial"/>
                <a:sym typeface="Arial"/>
              </a:rPr>
              <a:t>Articulation entre les modalités de travail et les différents outils</a:t>
            </a:r>
            <a:endParaRPr sz="3000" b="1"/>
          </a:p>
        </p:txBody>
      </p:sp>
      <p:sp>
        <p:nvSpPr>
          <p:cNvPr id="406" name="Google Shape;406;p60"/>
          <p:cNvSpPr txBox="1">
            <a:spLocks noGrp="1"/>
          </p:cNvSpPr>
          <p:nvPr>
            <p:ph type="body" idx="1"/>
          </p:nvPr>
        </p:nvSpPr>
        <p:spPr>
          <a:xfrm>
            <a:off x="628650" y="1453202"/>
            <a:ext cx="7886700" cy="2971702"/>
          </a:xfrm>
          <a:prstGeom prst="rect">
            <a:avLst/>
          </a:prstGeom>
          <a:noFill/>
          <a:ln>
            <a:noFill/>
          </a:ln>
        </p:spPr>
        <p:txBody>
          <a:bodyPr spcFirstLastPara="1" wrap="square" lIns="68575" tIns="34275" rIns="68575" bIns="34275" anchor="t" anchorCtr="0">
            <a:normAutofit fontScale="92500" lnSpcReduction="20000"/>
          </a:bodyPr>
          <a:lstStyle/>
          <a:p>
            <a:pPr marL="177800" lvl="0" indent="-177800" algn="just" rtl="0">
              <a:lnSpc>
                <a:spcPct val="90000"/>
              </a:lnSpc>
              <a:spcBef>
                <a:spcPts val="0"/>
              </a:spcBef>
              <a:spcAft>
                <a:spcPts val="0"/>
              </a:spcAft>
              <a:buClr>
                <a:schemeClr val="dk1"/>
              </a:buClr>
              <a:buSzPct val="108108"/>
              <a:buChar char="•"/>
            </a:pPr>
            <a:r>
              <a:rPr lang="fr">
                <a:latin typeface="Arial"/>
                <a:ea typeface="Arial"/>
                <a:cs typeface="Arial"/>
                <a:sym typeface="Arial"/>
              </a:rPr>
              <a:t>La classe est le lieu d’un travail diversifié : en autonomie, en binômes, en groupes, en classe entière, etc. ;</a:t>
            </a:r>
            <a:endParaRPr/>
          </a:p>
          <a:p>
            <a:pPr marL="177800" lvl="0" indent="-177800" algn="just" rtl="0">
              <a:lnSpc>
                <a:spcPct val="90000"/>
              </a:lnSpc>
              <a:spcBef>
                <a:spcPts val="800"/>
              </a:spcBef>
              <a:spcAft>
                <a:spcPts val="0"/>
              </a:spcAft>
              <a:buClr>
                <a:schemeClr val="dk1"/>
              </a:buClr>
              <a:buSzPct val="108108"/>
              <a:buChar char="•"/>
            </a:pPr>
            <a:r>
              <a:rPr lang="fr">
                <a:latin typeface="Arial"/>
                <a:ea typeface="Arial"/>
                <a:cs typeface="Arial"/>
                <a:sym typeface="Arial"/>
              </a:rPr>
              <a:t>Les documents sont majoritairement et de préférence authentiques, choisis pour les potentialités identifiées par l’enseignante ou l’enseignant ;</a:t>
            </a:r>
            <a:endParaRPr/>
          </a:p>
          <a:p>
            <a:pPr marL="177800" lvl="0" indent="-177800" algn="just" rtl="0">
              <a:lnSpc>
                <a:spcPct val="90000"/>
              </a:lnSpc>
              <a:spcBef>
                <a:spcPts val="800"/>
              </a:spcBef>
              <a:spcAft>
                <a:spcPts val="0"/>
              </a:spcAft>
              <a:buClr>
                <a:schemeClr val="dk1"/>
              </a:buClr>
              <a:buSzPct val="108108"/>
              <a:buChar char="•"/>
            </a:pPr>
            <a:r>
              <a:rPr lang="fr">
                <a:latin typeface="Arial"/>
                <a:ea typeface="Arial"/>
                <a:cs typeface="Arial"/>
                <a:sym typeface="Arial"/>
              </a:rPr>
              <a:t>Le cahier est l’outil premier de l’élève: il fait le lien entre travail en classe et travail personnel de l’élève ;</a:t>
            </a:r>
            <a:endParaRPr/>
          </a:p>
          <a:p>
            <a:pPr marL="177800" lvl="0" indent="-177800" algn="just" rtl="0">
              <a:lnSpc>
                <a:spcPct val="90000"/>
              </a:lnSpc>
              <a:spcBef>
                <a:spcPts val="800"/>
              </a:spcBef>
              <a:spcAft>
                <a:spcPts val="0"/>
              </a:spcAft>
              <a:buClr>
                <a:schemeClr val="dk1"/>
              </a:buClr>
              <a:buSzPct val="108108"/>
              <a:buChar char="•"/>
            </a:pPr>
            <a:r>
              <a:rPr lang="fr">
                <a:latin typeface="Arial"/>
                <a:ea typeface="Arial"/>
                <a:cs typeface="Arial"/>
                <a:sym typeface="Arial"/>
              </a:rPr>
              <a:t>La trace écrite doit faire l’objet d’un soin particulier : elle trace à la fois les modèles linguistiques et le scénario de la séquence ;</a:t>
            </a:r>
            <a:endParaRPr/>
          </a:p>
          <a:p>
            <a:pPr marL="177800" lvl="0" indent="-177800" algn="just" rtl="0">
              <a:lnSpc>
                <a:spcPct val="90000"/>
              </a:lnSpc>
              <a:spcBef>
                <a:spcPts val="800"/>
              </a:spcBef>
              <a:spcAft>
                <a:spcPts val="0"/>
              </a:spcAft>
              <a:buClr>
                <a:schemeClr val="dk1"/>
              </a:buClr>
              <a:buSzPct val="108108"/>
              <a:buChar char="•"/>
            </a:pPr>
            <a:r>
              <a:rPr lang="fr">
                <a:latin typeface="Arial"/>
                <a:ea typeface="Arial"/>
                <a:cs typeface="Arial"/>
                <a:sym typeface="Arial"/>
              </a:rPr>
              <a:t>Une vigilance doit être portée au sens du travail à la maison : il doit permettre aux élèves de s’entraîner et d’être exposés à la langue.</a:t>
            </a:r>
            <a:endParaRPr/>
          </a:p>
        </p:txBody>
      </p:sp>
      <p:pic>
        <p:nvPicPr>
          <p:cNvPr id="407" name="Google Shape;407;p60"/>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1"/>
          <p:cNvSpPr txBox="1"/>
          <p:nvPr/>
        </p:nvSpPr>
        <p:spPr>
          <a:xfrm>
            <a:off x="1232001" y="529979"/>
            <a:ext cx="6218538" cy="3924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70C0"/>
              </a:buClr>
              <a:buSzPts val="2100"/>
              <a:buFont typeface="Calibri"/>
              <a:buNone/>
            </a:pPr>
            <a:r>
              <a:rPr lang="fr" sz="2100" b="1" i="0" u="none" strike="noStrike" cap="none">
                <a:solidFill>
                  <a:srgbClr val="0070C0"/>
                </a:solidFill>
                <a:latin typeface="Calibri"/>
                <a:ea typeface="Calibri"/>
                <a:cs typeface="Calibri"/>
                <a:sym typeface="Calibri"/>
              </a:rPr>
              <a:t>Renforcer la médiation à l’heure de / avec l’IA </a:t>
            </a:r>
            <a:endParaRPr sz="1100" b="0" i="0" u="none" strike="noStrike" cap="none">
              <a:solidFill>
                <a:srgbClr val="000000"/>
              </a:solidFill>
              <a:latin typeface="Arial"/>
              <a:ea typeface="Arial"/>
              <a:cs typeface="Arial"/>
              <a:sym typeface="Arial"/>
            </a:endParaRPr>
          </a:p>
        </p:txBody>
      </p:sp>
      <p:sp>
        <p:nvSpPr>
          <p:cNvPr id="414" name="Google Shape;414;p61"/>
          <p:cNvSpPr txBox="1"/>
          <p:nvPr/>
        </p:nvSpPr>
        <p:spPr>
          <a:xfrm>
            <a:off x="1653156" y="3080533"/>
            <a:ext cx="883800" cy="500100"/>
          </a:xfrm>
          <a:prstGeom prst="rect">
            <a:avLst/>
          </a:prstGeom>
          <a:solidFill>
            <a:schemeClr val="lt2"/>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fr" b="1">
                <a:latin typeface="Calibri"/>
                <a:ea typeface="Calibri"/>
                <a:cs typeface="Calibri"/>
                <a:sym typeface="Calibri"/>
              </a:rPr>
              <a:t>ELÈVE</a:t>
            </a:r>
            <a:r>
              <a:rPr lang="fr" sz="14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r>
              <a:rPr lang="fr" sz="1400" b="1" i="0" u="none" strike="noStrike" cap="none">
                <a:solidFill>
                  <a:srgbClr val="000000"/>
                </a:solidFill>
                <a:latin typeface="Calibri"/>
                <a:ea typeface="Calibri"/>
                <a:cs typeface="Calibri"/>
                <a:sym typeface="Calibri"/>
              </a:rPr>
              <a:t>langue Y</a:t>
            </a:r>
            <a:endParaRPr sz="1100" b="0" i="0" u="none" strike="noStrike" cap="none">
              <a:solidFill>
                <a:srgbClr val="000000"/>
              </a:solidFill>
              <a:latin typeface="Arial"/>
              <a:ea typeface="Arial"/>
              <a:cs typeface="Arial"/>
              <a:sym typeface="Arial"/>
            </a:endParaRPr>
          </a:p>
        </p:txBody>
      </p:sp>
      <p:sp>
        <p:nvSpPr>
          <p:cNvPr id="415" name="Google Shape;415;p61"/>
          <p:cNvSpPr txBox="1"/>
          <p:nvPr/>
        </p:nvSpPr>
        <p:spPr>
          <a:xfrm>
            <a:off x="1963398" y="4435190"/>
            <a:ext cx="908297" cy="484748"/>
          </a:xfrm>
          <a:prstGeom prst="rect">
            <a:avLst/>
          </a:prstGeom>
          <a:solidFill>
            <a:schemeClr val="lt2"/>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fr" sz="1400" b="1" i="0" u="none" strike="noStrike" cap="none">
                <a:solidFill>
                  <a:srgbClr val="000000"/>
                </a:solidFill>
                <a:latin typeface="Calibri"/>
                <a:ea typeface="Calibri"/>
                <a:cs typeface="Calibri"/>
                <a:sym typeface="Calibri"/>
              </a:rPr>
              <a:t>ELEVE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r>
              <a:rPr lang="fr" sz="1400" b="1" i="0" u="none" strike="noStrike" cap="none">
                <a:solidFill>
                  <a:srgbClr val="000000"/>
                </a:solidFill>
                <a:latin typeface="Calibri"/>
                <a:ea typeface="Calibri"/>
                <a:cs typeface="Calibri"/>
                <a:sym typeface="Calibri"/>
              </a:rPr>
              <a:t>langue Z</a:t>
            </a:r>
            <a:endParaRPr sz="1100" b="0" i="0" u="none" strike="noStrike" cap="none">
              <a:solidFill>
                <a:srgbClr val="000000"/>
              </a:solidFill>
              <a:latin typeface="Arial"/>
              <a:ea typeface="Arial"/>
              <a:cs typeface="Arial"/>
              <a:sym typeface="Arial"/>
            </a:endParaRPr>
          </a:p>
        </p:txBody>
      </p:sp>
      <p:sp>
        <p:nvSpPr>
          <p:cNvPr id="416" name="Google Shape;416;p61"/>
          <p:cNvSpPr txBox="1"/>
          <p:nvPr/>
        </p:nvSpPr>
        <p:spPr>
          <a:xfrm>
            <a:off x="1640584" y="2072114"/>
            <a:ext cx="972341" cy="530915"/>
          </a:xfrm>
          <a:prstGeom prst="rect">
            <a:avLst/>
          </a:prstGeom>
          <a:solidFill>
            <a:schemeClr val="lt2"/>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Calibri"/>
              <a:buNone/>
            </a:pPr>
            <a:r>
              <a:rPr lang="fr" sz="1500" b="1">
                <a:latin typeface="Calibri"/>
                <a:ea typeface="Calibri"/>
                <a:cs typeface="Calibri"/>
                <a:sym typeface="Calibri"/>
              </a:rPr>
              <a:t>ELÈVE</a:t>
            </a:r>
            <a:r>
              <a:rPr lang="fr" sz="15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Calibri"/>
              <a:buNone/>
            </a:pPr>
            <a:r>
              <a:rPr lang="fr" sz="1500" b="1" i="0" u="none" strike="noStrike" cap="none">
                <a:solidFill>
                  <a:srgbClr val="000000"/>
                </a:solidFill>
                <a:latin typeface="Calibri"/>
                <a:ea typeface="Calibri"/>
                <a:cs typeface="Calibri"/>
                <a:sym typeface="Calibri"/>
              </a:rPr>
              <a:t>langue X</a:t>
            </a:r>
            <a:endParaRPr sz="1100" b="0" i="0" u="none" strike="noStrike" cap="none">
              <a:solidFill>
                <a:srgbClr val="000000"/>
              </a:solidFill>
              <a:latin typeface="Arial"/>
              <a:ea typeface="Arial"/>
              <a:cs typeface="Arial"/>
              <a:sym typeface="Arial"/>
            </a:endParaRPr>
          </a:p>
        </p:txBody>
      </p:sp>
      <p:sp>
        <p:nvSpPr>
          <p:cNvPr id="417" name="Google Shape;417;p61"/>
          <p:cNvSpPr txBox="1"/>
          <p:nvPr/>
        </p:nvSpPr>
        <p:spPr>
          <a:xfrm>
            <a:off x="406046" y="1028674"/>
            <a:ext cx="8178900" cy="330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B9BD5"/>
              </a:buClr>
              <a:buSzPts val="1700"/>
              <a:buFont typeface="Calibri"/>
              <a:buNone/>
            </a:pPr>
            <a:r>
              <a:rPr lang="fr" sz="1700" b="1" i="0" u="none" strike="noStrike" cap="none" dirty="0">
                <a:solidFill>
                  <a:srgbClr val="5B9BD5"/>
                </a:solidFill>
                <a:latin typeface="Calibri"/>
                <a:ea typeface="Calibri"/>
                <a:cs typeface="Calibri"/>
                <a:sym typeface="Calibri"/>
              </a:rPr>
              <a:t>Exemple : Médiation en lycée – mémoires européennes – plusieurs outils IA mobilisables</a:t>
            </a:r>
            <a:endParaRPr sz="1100" b="0" i="0" u="none" strike="noStrike" cap="none" dirty="0">
              <a:solidFill>
                <a:srgbClr val="000000"/>
              </a:solidFill>
              <a:latin typeface="Arial"/>
              <a:ea typeface="Arial"/>
              <a:cs typeface="Arial"/>
              <a:sym typeface="Arial"/>
            </a:endParaRPr>
          </a:p>
        </p:txBody>
      </p:sp>
      <p:cxnSp>
        <p:nvCxnSpPr>
          <p:cNvPr id="418" name="Google Shape;418;p61"/>
          <p:cNvCxnSpPr/>
          <p:nvPr/>
        </p:nvCxnSpPr>
        <p:spPr>
          <a:xfrm>
            <a:off x="2416915" y="2547056"/>
            <a:ext cx="3757250" cy="1355331"/>
          </a:xfrm>
          <a:prstGeom prst="straightConnector1">
            <a:avLst/>
          </a:prstGeom>
          <a:noFill/>
          <a:ln w="57150" cap="flat" cmpd="sng">
            <a:solidFill>
              <a:schemeClr val="accent1"/>
            </a:solidFill>
            <a:prstDash val="solid"/>
            <a:miter lim="800000"/>
            <a:headEnd type="none" w="sm" len="sm"/>
            <a:tailEnd type="triangle" w="med" len="med"/>
          </a:ln>
        </p:spPr>
      </p:cxnSp>
      <p:sp>
        <p:nvSpPr>
          <p:cNvPr id="419" name="Google Shape;419;p61"/>
          <p:cNvSpPr/>
          <p:nvPr/>
        </p:nvSpPr>
        <p:spPr>
          <a:xfrm>
            <a:off x="2658046" y="2363837"/>
            <a:ext cx="1638300" cy="2016171"/>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20" name="Google Shape;420;p61"/>
          <p:cNvSpPr txBox="1"/>
          <p:nvPr/>
        </p:nvSpPr>
        <p:spPr>
          <a:xfrm>
            <a:off x="2702226" y="2404022"/>
            <a:ext cx="1428750" cy="235449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fr" sz="1800" b="0" i="0" u="none" strike="noStrike" cap="none">
                <a:solidFill>
                  <a:srgbClr val="000000"/>
                </a:solidFill>
                <a:latin typeface="Calibri"/>
                <a:ea typeface="Calibri"/>
                <a:cs typeface="Calibri"/>
                <a:sym typeface="Calibri"/>
              </a:rPr>
              <a:t>Quelle forme, quel lieu, quel objet pour un lieu de mémoire européen?</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cxnSp>
        <p:nvCxnSpPr>
          <p:cNvPr id="421" name="Google Shape;421;p61"/>
          <p:cNvCxnSpPr/>
          <p:nvPr/>
        </p:nvCxnSpPr>
        <p:spPr>
          <a:xfrm rot="10800000" flipH="1">
            <a:off x="2759709" y="2898788"/>
            <a:ext cx="3471476" cy="1738008"/>
          </a:xfrm>
          <a:prstGeom prst="straightConnector1">
            <a:avLst/>
          </a:prstGeom>
          <a:noFill/>
          <a:ln w="57150" cap="flat" cmpd="sng">
            <a:solidFill>
              <a:schemeClr val="accent1"/>
            </a:solidFill>
            <a:prstDash val="solid"/>
            <a:miter lim="800000"/>
            <a:headEnd type="none" w="sm" len="sm"/>
            <a:tailEnd type="triangle" w="med" len="med"/>
          </a:ln>
        </p:spPr>
      </p:cxnSp>
      <p:cxnSp>
        <p:nvCxnSpPr>
          <p:cNvPr id="422" name="Google Shape;422;p61"/>
          <p:cNvCxnSpPr/>
          <p:nvPr/>
        </p:nvCxnSpPr>
        <p:spPr>
          <a:xfrm>
            <a:off x="2463800" y="3341807"/>
            <a:ext cx="3737899" cy="47875"/>
          </a:xfrm>
          <a:prstGeom prst="straightConnector1">
            <a:avLst/>
          </a:prstGeom>
          <a:noFill/>
          <a:ln w="57150" cap="flat" cmpd="sng">
            <a:solidFill>
              <a:schemeClr val="accent1"/>
            </a:solidFill>
            <a:prstDash val="solid"/>
            <a:miter lim="800000"/>
            <a:headEnd type="none" w="sm" len="sm"/>
            <a:tailEnd type="triangle" w="med" len="med"/>
          </a:ln>
        </p:spPr>
      </p:cxnSp>
      <p:sp>
        <p:nvSpPr>
          <p:cNvPr id="423" name="Google Shape;423;p61"/>
          <p:cNvSpPr txBox="1"/>
          <p:nvPr/>
        </p:nvSpPr>
        <p:spPr>
          <a:xfrm>
            <a:off x="6623563" y="1654862"/>
            <a:ext cx="2413001" cy="1661993"/>
          </a:xfrm>
          <a:prstGeom prst="rect">
            <a:avLst/>
          </a:prstGeom>
          <a:solidFill>
            <a:srgbClr val="D8D8D8"/>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fr" sz="1800" b="0" i="0" u="none" strike="noStrike" cap="none">
                <a:solidFill>
                  <a:srgbClr val="000000"/>
                </a:solidFill>
                <a:latin typeface="Calibri"/>
                <a:ea typeface="Calibri"/>
                <a:cs typeface="Calibri"/>
                <a:sym typeface="Calibri"/>
              </a:rPr>
              <a:t>Pendant l’activité en groupe interlangues: </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rgbClr val="000000"/>
              </a:buClr>
              <a:buSzPts val="1800"/>
              <a:buFont typeface="Arial"/>
              <a:buChar char="•"/>
            </a:pPr>
            <a:r>
              <a:rPr lang="fr" sz="1800" b="0" i="0" u="none" strike="noStrike" cap="none">
                <a:solidFill>
                  <a:srgbClr val="000000"/>
                </a:solidFill>
                <a:latin typeface="Calibri"/>
                <a:ea typeface="Calibri"/>
                <a:cs typeface="Calibri"/>
                <a:sym typeface="Calibri"/>
              </a:rPr>
              <a:t>Médiation de texte</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rgbClr val="000000"/>
              </a:buClr>
              <a:buSzPts val="1800"/>
              <a:buFont typeface="Arial"/>
              <a:buChar char="•"/>
            </a:pPr>
            <a:r>
              <a:rPr lang="fr" sz="1800" b="0" i="0" u="none" strike="noStrike" cap="none">
                <a:solidFill>
                  <a:srgbClr val="000000"/>
                </a:solidFill>
                <a:latin typeface="Calibri"/>
                <a:ea typeface="Calibri"/>
                <a:cs typeface="Calibri"/>
                <a:sym typeface="Calibri"/>
              </a:rPr>
              <a:t>Médiation de communication</a:t>
            </a:r>
            <a:endParaRPr sz="1100" b="0" i="0" u="none" strike="noStrike" cap="none">
              <a:solidFill>
                <a:srgbClr val="000000"/>
              </a:solidFill>
              <a:latin typeface="Arial"/>
              <a:ea typeface="Arial"/>
              <a:cs typeface="Arial"/>
              <a:sym typeface="Arial"/>
            </a:endParaRPr>
          </a:p>
          <a:p>
            <a:pPr marL="215900" marR="0" lvl="0" indent="-1270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4" name="Google Shape;424;p61"/>
          <p:cNvSpPr/>
          <p:nvPr/>
        </p:nvSpPr>
        <p:spPr>
          <a:xfrm>
            <a:off x="3638630" y="1528901"/>
            <a:ext cx="1653480" cy="1314705"/>
          </a:xfrm>
          <a:prstGeom prst="star5">
            <a:avLst>
              <a:gd name="adj" fmla="val 19098"/>
              <a:gd name="hf" fmla="val 105146"/>
              <a:gd name="vf" fmla="val 110557"/>
            </a:avLst>
          </a:prstGeom>
          <a:solidFill>
            <a:srgbClr val="FFFF0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25" name="Google Shape;425;p61"/>
          <p:cNvSpPr txBox="1"/>
          <p:nvPr/>
        </p:nvSpPr>
        <p:spPr>
          <a:xfrm>
            <a:off x="3992776" y="2036091"/>
            <a:ext cx="933053" cy="50010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fr" sz="1400" b="0" i="0" u="none" strike="noStrike" cap="none" dirty="0">
                <a:solidFill>
                  <a:srgbClr val="000000"/>
                </a:solidFill>
                <a:latin typeface="Calibri"/>
                <a:ea typeface="Calibri"/>
                <a:cs typeface="Calibri"/>
                <a:sym typeface="Calibri"/>
              </a:rPr>
              <a:t>IA pour traduire</a:t>
            </a:r>
            <a:endParaRPr sz="1100" b="0" i="0" u="none" strike="noStrike" cap="none" dirty="0">
              <a:solidFill>
                <a:srgbClr val="000000"/>
              </a:solidFill>
              <a:latin typeface="Arial"/>
              <a:ea typeface="Arial"/>
              <a:cs typeface="Arial"/>
              <a:sym typeface="Arial"/>
            </a:endParaRPr>
          </a:p>
        </p:txBody>
      </p:sp>
      <p:sp>
        <p:nvSpPr>
          <p:cNvPr id="426" name="Google Shape;426;p61"/>
          <p:cNvSpPr/>
          <p:nvPr/>
        </p:nvSpPr>
        <p:spPr>
          <a:xfrm>
            <a:off x="3620312" y="3726762"/>
            <a:ext cx="1594446" cy="1254438"/>
          </a:xfrm>
          <a:prstGeom prst="star5">
            <a:avLst>
              <a:gd name="adj" fmla="val 19098"/>
              <a:gd name="hf" fmla="val 105146"/>
              <a:gd name="vf" fmla="val 110557"/>
            </a:avLst>
          </a:prstGeom>
          <a:solidFill>
            <a:srgbClr val="FFFF0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27" name="Google Shape;427;p61"/>
          <p:cNvSpPr/>
          <p:nvPr/>
        </p:nvSpPr>
        <p:spPr>
          <a:xfrm>
            <a:off x="4153766" y="2534412"/>
            <a:ext cx="1643014" cy="1325213"/>
          </a:xfrm>
          <a:prstGeom prst="star5">
            <a:avLst>
              <a:gd name="adj" fmla="val 19098"/>
              <a:gd name="hf" fmla="val 105146"/>
              <a:gd name="vf" fmla="val 110557"/>
            </a:avLst>
          </a:prstGeom>
          <a:solidFill>
            <a:srgbClr val="FFFF0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28" name="Google Shape;428;p61"/>
          <p:cNvSpPr txBox="1"/>
          <p:nvPr/>
        </p:nvSpPr>
        <p:spPr>
          <a:xfrm>
            <a:off x="4523354" y="3016571"/>
            <a:ext cx="917403" cy="50010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fr" sz="1400" b="0" i="0" u="none" strike="noStrike" cap="none" dirty="0">
                <a:solidFill>
                  <a:srgbClr val="000000"/>
                </a:solidFill>
                <a:latin typeface="Calibri"/>
                <a:ea typeface="Calibri"/>
                <a:cs typeface="Calibri"/>
                <a:sym typeface="Calibri"/>
              </a:rPr>
              <a:t>IA pour illustrer</a:t>
            </a:r>
            <a:endParaRPr sz="1100" b="0" i="0" u="none" strike="noStrike" cap="none" dirty="0">
              <a:solidFill>
                <a:srgbClr val="000000"/>
              </a:solidFill>
              <a:latin typeface="Arial"/>
              <a:ea typeface="Arial"/>
              <a:cs typeface="Arial"/>
              <a:sym typeface="Arial"/>
            </a:endParaRPr>
          </a:p>
        </p:txBody>
      </p:sp>
      <p:sp>
        <p:nvSpPr>
          <p:cNvPr id="429" name="Google Shape;429;p61"/>
          <p:cNvSpPr txBox="1"/>
          <p:nvPr/>
        </p:nvSpPr>
        <p:spPr>
          <a:xfrm>
            <a:off x="3958734" y="4105793"/>
            <a:ext cx="917403" cy="62321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fr" sz="1200" b="0" i="0" u="none" strike="noStrike" cap="none" dirty="0">
                <a:solidFill>
                  <a:srgbClr val="000000"/>
                </a:solidFill>
                <a:latin typeface="Calibri"/>
                <a:ea typeface="Calibri"/>
                <a:cs typeface="Calibri"/>
                <a:sym typeface="Calibri"/>
              </a:rPr>
              <a:t>IA </a:t>
            </a:r>
          </a:p>
          <a:p>
            <a:pPr marL="0" marR="0" lvl="0" indent="0" algn="ctr" rtl="0">
              <a:lnSpc>
                <a:spcPct val="100000"/>
              </a:lnSpc>
              <a:spcBef>
                <a:spcPts val="0"/>
              </a:spcBef>
              <a:spcAft>
                <a:spcPts val="0"/>
              </a:spcAft>
              <a:buClr>
                <a:srgbClr val="000000"/>
              </a:buClr>
              <a:buSzPts val="1400"/>
              <a:buFont typeface="Calibri"/>
              <a:buNone/>
            </a:pPr>
            <a:r>
              <a:rPr lang="fr" sz="1200" b="0" i="0" u="none" strike="noStrike" cap="none" dirty="0">
                <a:solidFill>
                  <a:srgbClr val="000000"/>
                </a:solidFill>
                <a:latin typeface="Calibri"/>
                <a:ea typeface="Calibri"/>
                <a:cs typeface="Calibri"/>
                <a:sym typeface="Calibri"/>
              </a:rPr>
              <a:t>pour immersion</a:t>
            </a:r>
            <a:endParaRPr sz="1050" b="0" i="0" u="none" strike="noStrike" cap="none" dirty="0">
              <a:solidFill>
                <a:srgbClr val="000000"/>
              </a:solidFill>
              <a:latin typeface="Arial"/>
              <a:ea typeface="Arial"/>
              <a:cs typeface="Arial"/>
              <a:sym typeface="Arial"/>
            </a:endParaRPr>
          </a:p>
        </p:txBody>
      </p:sp>
      <p:sp>
        <p:nvSpPr>
          <p:cNvPr id="430" name="Google Shape;430;p61"/>
          <p:cNvSpPr txBox="1"/>
          <p:nvPr/>
        </p:nvSpPr>
        <p:spPr>
          <a:xfrm>
            <a:off x="6627681" y="3539832"/>
            <a:ext cx="2413001" cy="1384994"/>
          </a:xfrm>
          <a:prstGeom prst="rect">
            <a:avLst/>
          </a:prstGeom>
          <a:solidFill>
            <a:srgbClr val="D8D8D8"/>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fr" sz="1800" b="0" i="0" u="none" strike="noStrike" cap="none">
                <a:solidFill>
                  <a:srgbClr val="000000"/>
                </a:solidFill>
                <a:latin typeface="Calibri"/>
                <a:ea typeface="Calibri"/>
                <a:cs typeface="Calibri"/>
                <a:sym typeface="Calibri"/>
              </a:rPr>
              <a:t>Lors du bilan en groupes linguistiques: </a:t>
            </a:r>
            <a:endParaRPr sz="1100" b="0" i="0" u="none" strike="noStrike" cap="none">
              <a:solidFill>
                <a:srgbClr val="000000"/>
              </a:solidFill>
              <a:latin typeface="Arial"/>
              <a:ea typeface="Arial"/>
              <a:cs typeface="Arial"/>
              <a:sym typeface="Arial"/>
            </a:endParaRPr>
          </a:p>
          <a:p>
            <a:pPr marL="254000" marR="0" lvl="0" indent="-254000" algn="l" rtl="0">
              <a:lnSpc>
                <a:spcPct val="100000"/>
              </a:lnSpc>
              <a:spcBef>
                <a:spcPts val="0"/>
              </a:spcBef>
              <a:spcAft>
                <a:spcPts val="0"/>
              </a:spcAft>
              <a:buClr>
                <a:srgbClr val="000000"/>
              </a:buClr>
              <a:buSzPts val="1800"/>
              <a:buFont typeface="Arial"/>
              <a:buChar char="•"/>
            </a:pPr>
            <a:r>
              <a:rPr lang="fr" sz="1800" b="0" i="0" u="none" strike="noStrike" cap="none">
                <a:solidFill>
                  <a:srgbClr val="000000"/>
                </a:solidFill>
                <a:latin typeface="Calibri"/>
                <a:ea typeface="Calibri"/>
                <a:cs typeface="Calibri"/>
                <a:sym typeface="Calibri"/>
              </a:rPr>
              <a:t>Médiation interculturelle</a:t>
            </a:r>
            <a:endParaRPr sz="1100" b="0" i="0" u="none" strike="noStrike" cap="none">
              <a:solidFill>
                <a:srgbClr val="000000"/>
              </a:solidFill>
              <a:latin typeface="Arial"/>
              <a:ea typeface="Arial"/>
              <a:cs typeface="Arial"/>
              <a:sym typeface="Arial"/>
            </a:endParaRPr>
          </a:p>
          <a:p>
            <a:pPr marL="215900" marR="0" lvl="0" indent="-1270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1" name="Google Shape;431;p61"/>
          <p:cNvSpPr/>
          <p:nvPr/>
        </p:nvSpPr>
        <p:spPr>
          <a:xfrm>
            <a:off x="-84300" y="1522550"/>
            <a:ext cx="1813200" cy="2729700"/>
          </a:xfrm>
          <a:prstGeom prst="ellipse">
            <a:avLst/>
          </a:prstGeom>
          <a:solidFill>
            <a:schemeClr val="accent1">
              <a:lumMod val="40000"/>
              <a:lumOff val="60000"/>
            </a:schemeClr>
          </a:solid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32" name="Google Shape;432;p61"/>
          <p:cNvSpPr txBox="1"/>
          <p:nvPr/>
        </p:nvSpPr>
        <p:spPr>
          <a:xfrm>
            <a:off x="111476" y="2119650"/>
            <a:ext cx="1376400" cy="1362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fr" sz="1400" b="1" i="0" u="none" strike="noStrike" cap="none" dirty="0">
                <a:solidFill>
                  <a:srgbClr val="000000"/>
                </a:solidFill>
                <a:latin typeface="Calibri"/>
                <a:ea typeface="Calibri"/>
                <a:cs typeface="Calibri"/>
                <a:sym typeface="Calibri"/>
              </a:rPr>
              <a:t>Enseignantes et ens</a:t>
            </a:r>
            <a:r>
              <a:rPr lang="fr" b="1" dirty="0">
                <a:latin typeface="Calibri"/>
                <a:ea typeface="Calibri"/>
                <a:cs typeface="Calibri"/>
                <a:sym typeface="Calibri"/>
              </a:rPr>
              <a:t>eignants</a:t>
            </a:r>
            <a:endParaRPr sz="1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fr" sz="1400" b="0" i="0" u="none" strike="noStrike" cap="none" dirty="0">
                <a:solidFill>
                  <a:srgbClr val="000000"/>
                </a:solidFill>
                <a:latin typeface="Calibri"/>
                <a:ea typeface="Calibri"/>
                <a:cs typeface="Calibri"/>
                <a:sym typeface="Calibri"/>
              </a:rPr>
              <a:t>Co-conception et co-scénarisation de la séance en interlangues</a:t>
            </a:r>
            <a:endParaRPr sz="1400" b="0" i="0" u="none" strike="noStrike" cap="none" dirty="0">
              <a:solidFill>
                <a:srgbClr val="000000"/>
              </a:solidFill>
              <a:latin typeface="Calibri"/>
              <a:ea typeface="Calibri"/>
              <a:cs typeface="Calibri"/>
              <a:sym typeface="Calibri"/>
            </a:endParaRPr>
          </a:p>
        </p:txBody>
      </p:sp>
      <p:sp>
        <p:nvSpPr>
          <p:cNvPr id="433" name="Google Shape;433;p61"/>
          <p:cNvSpPr/>
          <p:nvPr/>
        </p:nvSpPr>
        <p:spPr>
          <a:xfrm>
            <a:off x="322175" y="3643130"/>
            <a:ext cx="2040900" cy="1749300"/>
          </a:xfrm>
          <a:prstGeom prst="star5">
            <a:avLst>
              <a:gd name="adj" fmla="val 19098"/>
              <a:gd name="hf" fmla="val 105146"/>
              <a:gd name="vf" fmla="val 110557"/>
            </a:avLst>
          </a:prstGeom>
          <a:solidFill>
            <a:srgbClr val="FDFB9B"/>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34" name="Google Shape;434;p61"/>
          <p:cNvSpPr txBox="1"/>
          <p:nvPr/>
        </p:nvSpPr>
        <p:spPr>
          <a:xfrm>
            <a:off x="669586" y="4008659"/>
            <a:ext cx="1323000" cy="9925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fr" sz="1200" b="0" i="0" u="none" strike="noStrike" cap="none" dirty="0">
                <a:solidFill>
                  <a:srgbClr val="000000"/>
                </a:solidFill>
                <a:latin typeface="Calibri"/>
                <a:ea typeface="Calibri"/>
                <a:cs typeface="Calibri"/>
                <a:sym typeface="Calibri"/>
              </a:rPr>
              <a:t>IA</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Calibri"/>
              <a:buNone/>
            </a:pPr>
            <a:r>
              <a:rPr lang="fr" sz="1200" b="0" i="0" u="none" strike="noStrike" cap="none" dirty="0">
                <a:solidFill>
                  <a:srgbClr val="000000"/>
                </a:solidFill>
                <a:latin typeface="Calibri"/>
                <a:ea typeface="Calibri"/>
                <a:cs typeface="Calibri"/>
                <a:sym typeface="Calibri"/>
              </a:rPr>
              <a:t> pour problématiser, planifier, modéliser</a:t>
            </a:r>
            <a:endParaRPr sz="1050" b="0" i="0" u="none" strike="noStrike" cap="none" dirty="0">
              <a:solidFill>
                <a:srgbClr val="000000"/>
              </a:solidFill>
              <a:latin typeface="Arial"/>
              <a:ea typeface="Arial"/>
              <a:cs typeface="Arial"/>
              <a:sym typeface="Arial"/>
            </a:endParaRPr>
          </a:p>
        </p:txBody>
      </p:sp>
      <p:sp>
        <p:nvSpPr>
          <p:cNvPr id="435" name="Google Shape;435;p61"/>
          <p:cNvSpPr/>
          <p:nvPr/>
        </p:nvSpPr>
        <p:spPr>
          <a:xfrm>
            <a:off x="5292106" y="1466583"/>
            <a:ext cx="1437600" cy="1325100"/>
          </a:xfrm>
          <a:prstGeom prst="star5">
            <a:avLst>
              <a:gd name="adj" fmla="val 19098"/>
              <a:gd name="hf" fmla="val 105146"/>
              <a:gd name="vf" fmla="val 110557"/>
            </a:avLst>
          </a:prstGeom>
          <a:solidFill>
            <a:srgbClr val="FFFF0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36" name="Google Shape;436;p61"/>
          <p:cNvSpPr txBox="1"/>
          <p:nvPr/>
        </p:nvSpPr>
        <p:spPr>
          <a:xfrm>
            <a:off x="5552204" y="2061933"/>
            <a:ext cx="917403" cy="43855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fr" sz="1200" b="0" i="0" u="none" strike="noStrike" cap="none" dirty="0">
                <a:solidFill>
                  <a:srgbClr val="000000"/>
                </a:solidFill>
                <a:latin typeface="Calibri"/>
                <a:ea typeface="Calibri"/>
                <a:cs typeface="Calibri"/>
                <a:sym typeface="Calibri"/>
              </a:rPr>
              <a:t>IA pour synthèse</a:t>
            </a:r>
            <a:endParaRPr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63" title="boules-parole-question-reponse_78370-6187.jpg"/>
          <p:cNvPicPr preferRelativeResize="0"/>
          <p:nvPr/>
        </p:nvPicPr>
        <p:blipFill>
          <a:blip r:embed="rId3">
            <a:alphaModFix/>
          </a:blip>
          <a:stretch>
            <a:fillRect/>
          </a:stretch>
        </p:blipFill>
        <p:spPr>
          <a:xfrm>
            <a:off x="1047750" y="223838"/>
            <a:ext cx="7048500" cy="4695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2"/>
          <p:cNvSpPr txBox="1"/>
          <p:nvPr/>
        </p:nvSpPr>
        <p:spPr>
          <a:xfrm>
            <a:off x="1869639" y="214519"/>
            <a:ext cx="6982800" cy="3462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fr" sz="1800" b="0" i="0" u="none" strike="noStrike" cap="none">
                <a:solidFill>
                  <a:schemeClr val="dk1"/>
                </a:solidFill>
                <a:latin typeface="Calibri"/>
                <a:ea typeface="Calibri"/>
                <a:cs typeface="Calibri"/>
                <a:sym typeface="Calibri"/>
              </a:rPr>
              <a:t>Liens utiles</a:t>
            </a:r>
            <a:endParaRPr sz="1100" b="0" i="0" u="none" strike="noStrike" cap="none">
              <a:solidFill>
                <a:srgbClr val="000000"/>
              </a:solidFill>
              <a:latin typeface="Arial"/>
              <a:ea typeface="Arial"/>
              <a:cs typeface="Arial"/>
              <a:sym typeface="Arial"/>
            </a:endParaRPr>
          </a:p>
        </p:txBody>
      </p:sp>
      <p:sp>
        <p:nvSpPr>
          <p:cNvPr id="442" name="Google Shape;442;p62"/>
          <p:cNvSpPr txBox="1"/>
          <p:nvPr/>
        </p:nvSpPr>
        <p:spPr>
          <a:xfrm>
            <a:off x="431777" y="637322"/>
            <a:ext cx="8598000" cy="43780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 dirty="0">
                <a:solidFill>
                  <a:schemeClr val="dk1"/>
                </a:solidFill>
                <a:latin typeface="Calibri"/>
                <a:ea typeface="Calibri"/>
                <a:cs typeface="Calibri"/>
                <a:sym typeface="Calibri"/>
              </a:rPr>
              <a:t>Ressources EDUSCOL:</a:t>
            </a:r>
            <a:endParaRPr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fr" dirty="0">
                <a:solidFill>
                  <a:schemeClr val="dk1"/>
                </a:solidFill>
                <a:latin typeface="Calibri"/>
                <a:ea typeface="Calibri"/>
                <a:cs typeface="Calibri"/>
                <a:sym typeface="Calibri"/>
              </a:rPr>
              <a:t>pour le collège: </a:t>
            </a:r>
            <a:r>
              <a:rPr lang="fr" u="sng" dirty="0">
                <a:solidFill>
                  <a:schemeClr val="hlink"/>
                </a:solidFill>
                <a:latin typeface="Calibri"/>
                <a:ea typeface="Calibri"/>
                <a:cs typeface="Calibri"/>
                <a:sym typeface="Calibri"/>
                <a:hlinkClick r:id="rId3"/>
              </a:rPr>
              <a:t>https://eduscol.education.fr/164/langues-vivantes-cycles-2-3-et-4</a:t>
            </a:r>
            <a:endParaRPr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fr" dirty="0">
                <a:solidFill>
                  <a:schemeClr val="dk1"/>
                </a:solidFill>
                <a:latin typeface="Calibri"/>
                <a:ea typeface="Calibri"/>
                <a:cs typeface="Calibri"/>
                <a:sym typeface="Calibri"/>
              </a:rPr>
              <a:t>pour le lycée: </a:t>
            </a:r>
            <a:r>
              <a:rPr lang="fr" u="sng" dirty="0">
                <a:solidFill>
                  <a:schemeClr val="hlink"/>
                </a:solidFill>
                <a:latin typeface="Calibri"/>
                <a:ea typeface="Calibri"/>
                <a:cs typeface="Calibri"/>
                <a:sym typeface="Calibri"/>
                <a:hlinkClick r:id="rId4"/>
              </a:rPr>
              <a:t>https://eduscol.education.fr/1726/programmes-et-ressources-en-langues-vivantes-voie-gt</a:t>
            </a:r>
            <a:r>
              <a:rPr lang="fr" dirty="0">
                <a:solidFill>
                  <a:schemeClr val="dk1"/>
                </a:solidFill>
                <a:latin typeface="Calibri"/>
                <a:ea typeface="Calibri"/>
                <a:cs typeface="Calibri"/>
                <a:sym typeface="Calibri"/>
              </a:rPr>
              <a:t> </a:t>
            </a:r>
          </a:p>
          <a:p>
            <a:pPr marL="457200" marR="0" lvl="0" indent="-317500" algn="l" rtl="0">
              <a:lnSpc>
                <a:spcPct val="100000"/>
              </a:lnSpc>
              <a:spcBef>
                <a:spcPts val="0"/>
              </a:spcBef>
              <a:spcAft>
                <a:spcPts val="0"/>
              </a:spcAft>
              <a:buClr>
                <a:schemeClr val="dk1"/>
              </a:buClr>
              <a:buSzPts val="1400"/>
              <a:buFont typeface="Calibri"/>
              <a:buChar char="-"/>
            </a:pPr>
            <a:r>
              <a:rPr lang="fr" dirty="0">
                <a:solidFill>
                  <a:schemeClr val="dk1"/>
                </a:solidFill>
                <a:latin typeface="Calibri"/>
                <a:ea typeface="Calibri"/>
                <a:cs typeface="Calibri"/>
                <a:sym typeface="Calibri"/>
              </a:rPr>
              <a:t>positionnement : </a:t>
            </a:r>
            <a:r>
              <a:rPr lang="fr-FR" dirty="0">
                <a:solidFill>
                  <a:schemeClr val="dk1"/>
                </a:solidFill>
                <a:latin typeface="Calibri"/>
                <a:ea typeface="Calibri"/>
                <a:cs typeface="Calibri"/>
                <a:sym typeface="Calibri"/>
                <a:hlinkClick r:id="rId5"/>
              </a:rPr>
              <a:t>https://eduscol.education.fr/166/evaluation-et-positionnement-en-langues-vivantes</a:t>
            </a:r>
            <a:r>
              <a:rPr lang="fr-FR"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 sz="1400" b="0" i="0" u="none" strike="noStrike" cap="none" dirty="0">
                <a:solidFill>
                  <a:schemeClr val="dk1"/>
                </a:solidFill>
                <a:latin typeface="Calibri"/>
                <a:ea typeface="Calibri"/>
                <a:cs typeface="Calibri"/>
                <a:sym typeface="Calibri"/>
              </a:rPr>
              <a:t>CPS : </a:t>
            </a:r>
            <a:r>
              <a:rPr lang="fr" u="sng" dirty="0">
                <a:solidFill>
                  <a:schemeClr val="hlink"/>
                </a:solidFill>
                <a:latin typeface="Calibri"/>
                <a:ea typeface="Calibri"/>
                <a:cs typeface="Calibri"/>
                <a:sym typeface="Calibri"/>
                <a:hlinkClick r:id="rId6"/>
              </a:rPr>
              <a:t>https://eduscol.education.fr/3901/developper-les-competences-psychosociales-chez-les-eleves</a:t>
            </a:r>
            <a:r>
              <a:rPr lang="fr" dirty="0">
                <a:solidFill>
                  <a:schemeClr val="dk1"/>
                </a:solidFill>
                <a:latin typeface="Calibri"/>
                <a:ea typeface="Calibri"/>
                <a:cs typeface="Calibri"/>
                <a:sym typeface="Calibri"/>
              </a:rPr>
              <a:t> </a:t>
            </a:r>
            <a:r>
              <a:rPr lang="fr"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 dirty="0">
                <a:solidFill>
                  <a:schemeClr val="dk1"/>
                </a:solidFill>
                <a:latin typeface="Calibri"/>
                <a:ea typeface="Calibri"/>
                <a:cs typeface="Calibri"/>
                <a:sym typeface="Calibri"/>
              </a:rPr>
              <a:t>EMI : </a:t>
            </a:r>
            <a:r>
              <a:rPr lang="fr" u="sng" dirty="0">
                <a:solidFill>
                  <a:schemeClr val="hlink"/>
                </a:solidFill>
                <a:latin typeface="Calibri"/>
                <a:ea typeface="Calibri"/>
                <a:cs typeface="Calibri"/>
                <a:sym typeface="Calibri"/>
                <a:hlinkClick r:id="rId7"/>
              </a:rPr>
              <a:t>https://eduscol.education.fr/1531/education-aux-medias-et-l-information</a:t>
            </a:r>
            <a:r>
              <a:rPr lang="fr"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a:buNone/>
            </a:pPr>
            <a:r>
              <a:rPr lang="fr" dirty="0">
                <a:solidFill>
                  <a:schemeClr val="dk1"/>
                </a:solidFill>
                <a:latin typeface="Calibri"/>
                <a:ea typeface="Calibri"/>
                <a:cs typeface="Calibri"/>
                <a:sym typeface="Calibri"/>
              </a:rPr>
              <a:t>EVARS : </a:t>
            </a:r>
            <a:r>
              <a:rPr lang="fr-FR" dirty="0">
                <a:solidFill>
                  <a:schemeClr val="dk1"/>
                </a:solidFill>
                <a:latin typeface="Calibri"/>
                <a:ea typeface="Calibri"/>
                <a:cs typeface="Calibri"/>
                <a:sym typeface="Calibri"/>
                <a:hlinkClick r:id="rId8"/>
              </a:rPr>
              <a:t>https://www.education.gouv.fr/un-programme-ambitieux-eduquer-la-vie-affective-et-relationnelle-et-la-sexualite-416296</a:t>
            </a:r>
            <a:r>
              <a:rPr lang="fr-FR"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 dirty="0">
                <a:solidFill>
                  <a:schemeClr val="dk1"/>
                </a:solidFill>
                <a:latin typeface="Calibri"/>
                <a:ea typeface="Calibri"/>
                <a:cs typeface="Calibri"/>
                <a:sym typeface="Calibri"/>
              </a:rPr>
              <a:t>Les parcours en collège: </a:t>
            </a:r>
            <a:r>
              <a:rPr lang="fr" u="sng" dirty="0">
                <a:solidFill>
                  <a:schemeClr val="hlink"/>
                </a:solidFill>
                <a:latin typeface="Calibri"/>
                <a:ea typeface="Calibri"/>
                <a:cs typeface="Calibri"/>
                <a:sym typeface="Calibri"/>
                <a:hlinkClick r:id="rId9"/>
              </a:rPr>
              <a:t>https://eduscol.education.fr/619/l-organisation-des-enseignements-au-college</a:t>
            </a:r>
            <a:r>
              <a:rPr lang="fr"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 dirty="0">
                <a:solidFill>
                  <a:schemeClr val="dk1"/>
                </a:solidFill>
                <a:latin typeface="Calibri"/>
                <a:ea typeface="Calibri"/>
                <a:cs typeface="Calibri"/>
                <a:sym typeface="Calibri"/>
              </a:rPr>
              <a:t>Glossaire des c</a:t>
            </a:r>
            <a:r>
              <a:rPr lang="fr" sz="1400" b="0" i="0" u="none" strike="noStrike" cap="none" dirty="0">
                <a:solidFill>
                  <a:schemeClr val="dk1"/>
                </a:solidFill>
                <a:latin typeface="Calibri"/>
                <a:ea typeface="Calibri"/>
                <a:cs typeface="Calibri"/>
                <a:sym typeface="Calibri"/>
              </a:rPr>
              <a:t>atégories grammaticales</a:t>
            </a:r>
            <a:r>
              <a:rPr lang="fr" dirty="0">
                <a:solidFill>
                  <a:schemeClr val="dk1"/>
                </a:solidFill>
                <a:latin typeface="Calibri"/>
                <a:ea typeface="Calibri"/>
                <a:cs typeface="Calibri"/>
                <a:sym typeface="Calibri"/>
              </a:rPr>
              <a:t> </a:t>
            </a:r>
            <a:r>
              <a:rPr lang="fr" sz="1400" b="0" i="0" u="none" strike="noStrike" cap="none" dirty="0">
                <a:solidFill>
                  <a:schemeClr val="dk1"/>
                </a:solidFill>
                <a:latin typeface="Calibri"/>
                <a:ea typeface="Calibri"/>
                <a:cs typeface="Calibri"/>
                <a:sym typeface="Calibri"/>
              </a:rPr>
              <a:t>: </a:t>
            </a:r>
            <a:r>
              <a:rPr lang="fr" sz="1400" b="0" i="0" u="sng" strike="noStrike" cap="none" dirty="0">
                <a:solidFill>
                  <a:schemeClr val="hlink"/>
                </a:solidFill>
                <a:latin typeface="Calibri"/>
                <a:ea typeface="Calibri"/>
                <a:cs typeface="Calibri"/>
                <a:sym typeface="Calibri"/>
                <a:hlinkClick r:id="rId10"/>
              </a:rPr>
              <a:t>https://eduscol.education.fr/document/1872/download?attachment</a:t>
            </a:r>
            <a:r>
              <a:rPr lang="fr" sz="14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dk1"/>
                </a:solidFill>
                <a:latin typeface="Calibri"/>
                <a:ea typeface="Calibri"/>
                <a:cs typeface="Calibri"/>
                <a:sym typeface="Calibri"/>
              </a:rPr>
              <a:t>Cadre d’usage « IA en éducation »: </a:t>
            </a:r>
            <a:r>
              <a:rPr lang="fr-FR" sz="1400" b="0" i="0" u="none" strike="noStrike" cap="none" dirty="0">
                <a:solidFill>
                  <a:schemeClr val="dk1"/>
                </a:solidFill>
                <a:latin typeface="Calibri"/>
                <a:ea typeface="Calibri"/>
                <a:cs typeface="Calibri"/>
                <a:sym typeface="Calibri"/>
                <a:hlinkClick r:id="rId11"/>
              </a:rPr>
              <a:t>https://www.education.gouv.fr/publication-du-cadre-d-usage-de-l-intelligence-artificielle-en-education-450652</a:t>
            </a:r>
            <a:r>
              <a:rPr lang="fr-FR" sz="1400" b="0" i="0" u="none" strike="noStrike" cap="none" dirty="0">
                <a:solidFill>
                  <a:schemeClr val="dk1"/>
                </a:solidFill>
                <a:latin typeface="Calibri"/>
                <a:ea typeface="Calibri"/>
                <a:cs typeface="Calibri"/>
                <a:sym typeface="Calibri"/>
              </a:rPr>
              <a:t> et w</a:t>
            </a:r>
            <a:r>
              <a:rPr lang="fr" dirty="0">
                <a:solidFill>
                  <a:schemeClr val="dk1"/>
                </a:solidFill>
                <a:latin typeface="Calibri"/>
                <a:ea typeface="Calibri"/>
                <a:cs typeface="Calibri"/>
                <a:sym typeface="Calibri"/>
              </a:rPr>
              <a:t>ebinaire sur l’introduction raisonnée de l’IA dans l’enseignement / apprentissage des langues vivantes et en langues vivantes : </a:t>
            </a:r>
            <a:r>
              <a:rPr lang="fr" u="sng" dirty="0">
                <a:solidFill>
                  <a:schemeClr val="hlink"/>
                </a:solidFill>
                <a:latin typeface="Calibri"/>
                <a:ea typeface="Calibri"/>
                <a:cs typeface="Calibri"/>
                <a:sym typeface="Calibri"/>
                <a:hlinkClick r:id="rId12"/>
              </a:rPr>
              <a:t>https://langues.ac-versailles.fr/spip.php?article1291</a:t>
            </a:r>
            <a:r>
              <a:rPr lang="fr"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 dirty="0">
                <a:solidFill>
                  <a:schemeClr val="dk1"/>
                </a:solidFill>
                <a:latin typeface="Calibri"/>
                <a:ea typeface="Calibri"/>
                <a:cs typeface="Calibri"/>
                <a:sym typeface="Calibri"/>
              </a:rPr>
              <a:t>Ressources académiques sur l’évaluation en langues vivantes: </a:t>
            </a:r>
            <a:r>
              <a:rPr lang="fr" u="sng" dirty="0">
                <a:solidFill>
                  <a:schemeClr val="hlink"/>
                </a:solidFill>
                <a:latin typeface="Calibri"/>
                <a:ea typeface="Calibri"/>
                <a:cs typeface="Calibri"/>
                <a:sym typeface="Calibri"/>
                <a:hlinkClick r:id="rId13"/>
              </a:rPr>
              <a:t>https://langues.ac-versailles.fr/spip.php?rubrique114</a:t>
            </a:r>
            <a:r>
              <a:rPr lang="fr" dirty="0">
                <a:solidFill>
                  <a:schemeClr val="dk1"/>
                </a:solidFill>
                <a:latin typeface="Calibri"/>
                <a:ea typeface="Calibri"/>
                <a:cs typeface="Calibri"/>
                <a:sym typeface="Calibri"/>
              </a:rPr>
              <a:t> Pédagogie de projet: </a:t>
            </a:r>
            <a:r>
              <a:rPr lang="fr" u="sng" dirty="0">
                <a:solidFill>
                  <a:schemeClr val="hlink"/>
                </a:solidFill>
                <a:latin typeface="Calibri"/>
                <a:ea typeface="Calibri"/>
                <a:cs typeface="Calibri"/>
                <a:sym typeface="Calibri"/>
                <a:hlinkClick r:id="rId14"/>
              </a:rPr>
              <a:t>https://eduscol.education.fr/document/25885/download</a:t>
            </a:r>
            <a:r>
              <a:rPr lang="fr"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dirty="0">
                <a:solidFill>
                  <a:schemeClr val="dk1"/>
                </a:solidFill>
                <a:latin typeface="Calibri"/>
                <a:ea typeface="Calibri"/>
                <a:cs typeface="Calibri"/>
                <a:sym typeface="Calibri"/>
              </a:rPr>
              <a:t>Référentiel pour le développement d’une compétence de citoyenneté démocratique et engagée: </a:t>
            </a:r>
            <a:r>
              <a:rPr lang="fr" u="sng" dirty="0">
                <a:solidFill>
                  <a:schemeClr val="hlink"/>
                </a:solidFill>
                <a:latin typeface="Calibri"/>
                <a:ea typeface="Calibri"/>
                <a:cs typeface="Calibri"/>
                <a:sym typeface="Calibri"/>
                <a:hlinkClick r:id="rId15"/>
              </a:rPr>
              <a:t>https://eduscol.education.fr/document/52350/download</a:t>
            </a:r>
            <a:r>
              <a:rPr lang="fr" dirty="0">
                <a:solidFill>
                  <a:schemeClr val="dk1"/>
                </a:solidFill>
                <a:latin typeface="Calibri"/>
                <a:ea typeface="Calibri"/>
                <a:cs typeface="Calibri"/>
                <a:sym typeface="Calibri"/>
              </a:rPr>
              <a:t> </a:t>
            </a:r>
          </a:p>
          <a:p>
            <a:pPr marL="0" lvl="0" indent="0" algn="l" rtl="0">
              <a:spcBef>
                <a:spcPts val="0"/>
              </a:spcBef>
              <a:spcAft>
                <a:spcPts val="0"/>
              </a:spcAft>
              <a:buClr>
                <a:schemeClr val="dk1"/>
              </a:buClr>
              <a:buSzPts val="1100"/>
              <a:buFont typeface="Arial"/>
              <a:buNone/>
            </a:pPr>
            <a:endParaRPr lang="f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dirty="0">
                <a:solidFill>
                  <a:schemeClr val="dk1"/>
                </a:solidFill>
                <a:latin typeface="Calibri"/>
                <a:ea typeface="Calibri"/>
                <a:cs typeface="Calibri"/>
                <a:sym typeface="Calibri"/>
              </a:rPr>
              <a:t>m@gistère PILCO : </a:t>
            </a:r>
            <a:r>
              <a:rPr lang="fr-FR" dirty="0">
                <a:solidFill>
                  <a:schemeClr val="dk1"/>
                </a:solidFill>
                <a:latin typeface="Calibri"/>
                <a:ea typeface="Calibri"/>
                <a:cs typeface="Calibri"/>
                <a:sym typeface="Calibri"/>
                <a:hlinkClick r:id="rId16"/>
              </a:rPr>
              <a:t>https://magistere.education.fr/ac-rennes/course/view.php?id=7524&amp;section=1</a:t>
            </a:r>
            <a:r>
              <a:rPr lang="fr-FR"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7482B9-E945-4628-A05F-4B275B3039BA}"/>
              </a:ext>
            </a:extLst>
          </p:cNvPr>
          <p:cNvPicPr>
            <a:picLocks noChangeAspect="1"/>
          </p:cNvPicPr>
          <p:nvPr/>
        </p:nvPicPr>
        <p:blipFill>
          <a:blip r:embed="rId2">
            <a:duotone>
              <a:schemeClr val="accent1">
                <a:shade val="45000"/>
                <a:satMod val="135000"/>
              </a:schemeClr>
              <a:prstClr val="white"/>
            </a:duotone>
          </a:blip>
          <a:stretch>
            <a:fillRect/>
          </a:stretch>
        </p:blipFill>
        <p:spPr>
          <a:xfrm>
            <a:off x="0" y="0"/>
            <a:ext cx="9144000" cy="6858000"/>
          </a:xfrm>
          <a:prstGeom prst="rect">
            <a:avLst/>
          </a:prstGeom>
        </p:spPr>
      </p:pic>
    </p:spTree>
    <p:extLst>
      <p:ext uri="{BB962C8B-B14F-4D97-AF65-F5344CB8AC3E}">
        <p14:creationId xmlns:p14="http://schemas.microsoft.com/office/powerpoint/2010/main" val="224664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ctrTitle"/>
          </p:nvPr>
        </p:nvSpPr>
        <p:spPr>
          <a:xfrm>
            <a:off x="1392582" y="188166"/>
            <a:ext cx="7887600" cy="8970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000"/>
              <a:buFont typeface="Arial"/>
              <a:buNone/>
            </a:pPr>
            <a:r>
              <a:rPr lang="fr" sz="3000" b="1">
                <a:latin typeface="Arial"/>
                <a:ea typeface="Arial"/>
                <a:cs typeface="Arial"/>
                <a:sym typeface="Arial"/>
              </a:rPr>
              <a:t>Contexte des nouveaux programmes </a:t>
            </a:r>
            <a:br>
              <a:rPr lang="fr" sz="3000" b="1">
                <a:latin typeface="Arial"/>
                <a:ea typeface="Arial"/>
                <a:cs typeface="Arial"/>
                <a:sym typeface="Arial"/>
              </a:rPr>
            </a:br>
            <a:r>
              <a:rPr lang="fr" sz="3000" i="1">
                <a:latin typeface="Arial"/>
                <a:ea typeface="Arial"/>
                <a:cs typeface="Arial"/>
                <a:sym typeface="Arial"/>
              </a:rPr>
              <a:t>Rentrées 2025 à 2028</a:t>
            </a:r>
            <a:endParaRPr/>
          </a:p>
        </p:txBody>
      </p:sp>
      <p:sp>
        <p:nvSpPr>
          <p:cNvPr id="224" name="Google Shape;224;p40"/>
          <p:cNvSpPr txBox="1">
            <a:spLocks noGrp="1"/>
          </p:cNvSpPr>
          <p:nvPr>
            <p:ph type="subTitle" idx="1"/>
          </p:nvPr>
        </p:nvSpPr>
        <p:spPr>
          <a:xfrm>
            <a:off x="162612" y="1520071"/>
            <a:ext cx="8818800" cy="36234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fr"/>
              <a:t>Une large consultation nationale qui a fait émerger les besoins suivants</a:t>
            </a:r>
            <a:endParaRPr/>
          </a:p>
          <a:p>
            <a:pPr marL="0" lvl="0" indent="0" algn="ctr" rtl="0">
              <a:lnSpc>
                <a:spcPct val="90000"/>
              </a:lnSpc>
              <a:spcBef>
                <a:spcPts val="800"/>
              </a:spcBef>
              <a:spcAft>
                <a:spcPts val="0"/>
              </a:spcAft>
              <a:buClr>
                <a:schemeClr val="dk1"/>
              </a:buClr>
              <a:buSzPct val="100000"/>
              <a:buNone/>
            </a:pPr>
            <a:endParaRPr/>
          </a:p>
          <a:p>
            <a:pPr marL="0" lvl="0" indent="0" algn="ctr" rtl="0">
              <a:lnSpc>
                <a:spcPct val="90000"/>
              </a:lnSpc>
              <a:spcBef>
                <a:spcPts val="800"/>
              </a:spcBef>
              <a:spcAft>
                <a:spcPts val="0"/>
              </a:spcAft>
              <a:buClr>
                <a:schemeClr val="dk1"/>
              </a:buClr>
              <a:buSzPct val="100000"/>
              <a:buNone/>
            </a:pPr>
            <a:endParaRPr/>
          </a:p>
          <a:p>
            <a:pPr marL="0" lvl="0" indent="0" algn="ctr" rtl="0">
              <a:lnSpc>
                <a:spcPct val="90000"/>
              </a:lnSpc>
              <a:spcBef>
                <a:spcPts val="800"/>
              </a:spcBef>
              <a:spcAft>
                <a:spcPts val="0"/>
              </a:spcAft>
              <a:buClr>
                <a:schemeClr val="dk1"/>
              </a:buClr>
              <a:buSzPct val="100000"/>
              <a:buNone/>
            </a:pPr>
            <a:endParaRPr/>
          </a:p>
          <a:p>
            <a:pPr marL="0" lvl="0" indent="0" algn="ctr" rtl="0">
              <a:lnSpc>
                <a:spcPct val="90000"/>
              </a:lnSpc>
              <a:spcBef>
                <a:spcPts val="800"/>
              </a:spcBef>
              <a:spcAft>
                <a:spcPts val="0"/>
              </a:spcAft>
              <a:buClr>
                <a:schemeClr val="dk1"/>
              </a:buClr>
              <a:buSzPct val="100000"/>
              <a:buNone/>
            </a:pPr>
            <a:endParaRPr/>
          </a:p>
          <a:p>
            <a:pPr marL="0" lvl="0" indent="0" algn="ctr" rtl="0">
              <a:lnSpc>
                <a:spcPct val="90000"/>
              </a:lnSpc>
              <a:spcBef>
                <a:spcPts val="800"/>
              </a:spcBef>
              <a:spcAft>
                <a:spcPts val="0"/>
              </a:spcAft>
              <a:buClr>
                <a:schemeClr val="dk1"/>
              </a:buClr>
              <a:buSzPct val="100000"/>
              <a:buNone/>
            </a:pPr>
            <a:endParaRPr/>
          </a:p>
          <a:p>
            <a:pPr marL="0" lvl="0" indent="0" algn="ctr" rtl="0">
              <a:lnSpc>
                <a:spcPct val="90000"/>
              </a:lnSpc>
              <a:spcBef>
                <a:spcPts val="800"/>
              </a:spcBef>
              <a:spcAft>
                <a:spcPts val="0"/>
              </a:spcAft>
              <a:buClr>
                <a:schemeClr val="dk1"/>
              </a:buClr>
              <a:buSzPct val="100000"/>
              <a:buNone/>
            </a:pPr>
            <a:endParaRPr/>
          </a:p>
          <a:p>
            <a:pPr marL="0" lvl="0" indent="0" algn="ctr" rtl="0">
              <a:lnSpc>
                <a:spcPct val="90000"/>
              </a:lnSpc>
              <a:spcBef>
                <a:spcPts val="800"/>
              </a:spcBef>
              <a:spcAft>
                <a:spcPts val="0"/>
              </a:spcAft>
              <a:buClr>
                <a:schemeClr val="dk1"/>
              </a:buClr>
              <a:buSzPct val="100000"/>
              <a:buNone/>
            </a:pPr>
            <a:r>
              <a:rPr lang="fr"/>
              <a:t>Principes qui président aux nouveaux programmes :</a:t>
            </a:r>
            <a:endParaRPr/>
          </a:p>
          <a:p>
            <a:pPr marL="0" lvl="0" indent="0" algn="ctr" rtl="0">
              <a:lnSpc>
                <a:spcPct val="90000"/>
              </a:lnSpc>
              <a:spcBef>
                <a:spcPts val="800"/>
              </a:spcBef>
              <a:spcAft>
                <a:spcPts val="0"/>
              </a:spcAft>
              <a:buClr>
                <a:srgbClr val="2F5496"/>
              </a:buClr>
              <a:buSzPct val="100000"/>
              <a:buNone/>
            </a:pPr>
            <a:r>
              <a:rPr lang="fr">
                <a:solidFill>
                  <a:srgbClr val="2F5496"/>
                </a:solidFill>
              </a:rPr>
              <a:t>Des programmes renforcés sur le plan culturel et linguistique, rédigés par année et par langue vivante </a:t>
            </a:r>
            <a:endParaRPr/>
          </a:p>
          <a:p>
            <a:pPr marL="0" lvl="0" indent="0" algn="ctr"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rgbClr val="2F5496"/>
              </a:buClr>
              <a:buSzPct val="100000"/>
              <a:buNone/>
            </a:pPr>
            <a:r>
              <a:rPr lang="fr">
                <a:solidFill>
                  <a:srgbClr val="2F5496"/>
                </a:solidFill>
              </a:rPr>
              <a:t>                  </a:t>
            </a:r>
            <a:r>
              <a:rPr lang="fr">
                <a:solidFill>
                  <a:srgbClr val="FF0000"/>
                </a:solidFill>
              </a:rPr>
              <a:t>Points de vigilance : </a:t>
            </a:r>
            <a:r>
              <a:rPr lang="fr"/>
              <a:t>Conserver la dimension interlangues chère à toutes et tous, ainsi que 			          que l’approche spiralaire et la pédagogie de projet.</a:t>
            </a:r>
            <a:endParaRPr>
              <a:solidFill>
                <a:srgbClr val="2F5496"/>
              </a:solidFill>
            </a:endParaRPr>
          </a:p>
        </p:txBody>
      </p:sp>
      <p:sp>
        <p:nvSpPr>
          <p:cNvPr id="225" name="Google Shape;225;p40"/>
          <p:cNvSpPr/>
          <p:nvPr/>
        </p:nvSpPr>
        <p:spPr>
          <a:xfrm>
            <a:off x="162625" y="1895050"/>
            <a:ext cx="2828100" cy="1395300"/>
          </a:xfrm>
          <a:prstGeom prst="roundRect">
            <a:avLst>
              <a:gd name="adj" fmla="val 16667"/>
            </a:avLst>
          </a:prstGeom>
          <a:solidFill>
            <a:srgbClr val="8EA9DB"/>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1" u="none" strike="noStrike" cap="none">
                <a:solidFill>
                  <a:schemeClr val="dk1"/>
                </a:solidFill>
                <a:latin typeface="Calibri"/>
                <a:ea typeface="Calibri"/>
                <a:cs typeface="Calibri"/>
                <a:sym typeface="Calibri"/>
              </a:rPr>
              <a:t>Pour les enseignantes et enseignants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 b="1">
                <a:solidFill>
                  <a:schemeClr val="dk1"/>
                </a:solidFill>
                <a:latin typeface="Calibri"/>
                <a:ea typeface="Calibri"/>
                <a:cs typeface="Calibri"/>
                <a:sym typeface="Calibri"/>
              </a:rPr>
              <a:t>Simplifier la lecture des programmes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r" sz="1200" b="0" i="1" u="none" strike="noStrike" cap="none">
                <a:solidFill>
                  <a:schemeClr val="dk1"/>
                </a:solidFill>
                <a:latin typeface="Calibri"/>
                <a:ea typeface="Calibri"/>
                <a:cs typeface="Calibri"/>
                <a:sym typeface="Calibri"/>
              </a:rPr>
              <a:t>(les repères de progressivité et déclinaisons </a:t>
            </a:r>
            <a:r>
              <a:rPr lang="fr" sz="1200" i="1">
                <a:solidFill>
                  <a:schemeClr val="dk1"/>
                </a:solidFill>
                <a:latin typeface="Calibri"/>
                <a:ea typeface="Calibri"/>
                <a:cs typeface="Calibri"/>
                <a:sym typeface="Calibri"/>
              </a:rPr>
              <a:t>linguistique</a:t>
            </a:r>
            <a:r>
              <a:rPr lang="fr" sz="1200" b="0" i="1" u="none" strike="noStrike" cap="none">
                <a:solidFill>
                  <a:schemeClr val="dk1"/>
                </a:solidFill>
                <a:latin typeface="Calibri"/>
                <a:ea typeface="Calibri"/>
                <a:cs typeface="Calibri"/>
                <a:sym typeface="Calibri"/>
              </a:rPr>
              <a:t>s sont dans les programmes)</a:t>
            </a:r>
            <a:endParaRPr sz="1100" b="0" i="0" u="none" strike="noStrike" cap="none">
              <a:solidFill>
                <a:srgbClr val="000000"/>
              </a:solidFill>
              <a:latin typeface="Arial"/>
              <a:ea typeface="Arial"/>
              <a:cs typeface="Arial"/>
              <a:sym typeface="Arial"/>
            </a:endParaRPr>
          </a:p>
        </p:txBody>
      </p:sp>
      <p:sp>
        <p:nvSpPr>
          <p:cNvPr id="226" name="Google Shape;226;p40"/>
          <p:cNvSpPr/>
          <p:nvPr/>
        </p:nvSpPr>
        <p:spPr>
          <a:xfrm>
            <a:off x="3157975" y="1895050"/>
            <a:ext cx="2828100" cy="1182300"/>
          </a:xfrm>
          <a:prstGeom prst="roundRect">
            <a:avLst>
              <a:gd name="adj" fmla="val 16667"/>
            </a:avLst>
          </a:prstGeom>
          <a:solidFill>
            <a:srgbClr val="8EA9DB"/>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0" i="1" u="none" strike="noStrike" cap="none">
                <a:solidFill>
                  <a:schemeClr val="dk1"/>
                </a:solidFill>
                <a:latin typeface="Calibri"/>
                <a:ea typeface="Calibri"/>
                <a:cs typeface="Calibri"/>
                <a:sym typeface="Calibri"/>
              </a:rPr>
              <a:t>Pour les élèves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chemeClr val="dk1"/>
                </a:solidFill>
                <a:latin typeface="Calibri"/>
                <a:ea typeface="Calibri"/>
                <a:cs typeface="Calibri"/>
                <a:sym typeface="Calibri"/>
              </a:rPr>
              <a:t>Être exposés à des faits culturels plus variés et spécifiques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r" sz="1200" b="0" i="1" u="none" strike="noStrike" cap="none">
                <a:solidFill>
                  <a:schemeClr val="dk1"/>
                </a:solidFill>
                <a:latin typeface="Calibri"/>
                <a:ea typeface="Calibri"/>
                <a:cs typeface="Calibri"/>
                <a:sym typeface="Calibri"/>
              </a:rPr>
              <a:t>(notamment entre les différentes langues)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7" name="Google Shape;227;p40"/>
          <p:cNvSpPr/>
          <p:nvPr/>
        </p:nvSpPr>
        <p:spPr>
          <a:xfrm>
            <a:off x="6153350" y="1901749"/>
            <a:ext cx="2828100" cy="1326900"/>
          </a:xfrm>
          <a:prstGeom prst="roundRect">
            <a:avLst>
              <a:gd name="adj" fmla="val 16667"/>
            </a:avLst>
          </a:prstGeom>
          <a:solidFill>
            <a:srgbClr val="8EA9DB"/>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fr" sz="1400" b="0" i="1" u="none" strike="noStrike" cap="none">
                <a:solidFill>
                  <a:schemeClr val="dk1"/>
                </a:solidFill>
                <a:latin typeface="Calibri"/>
                <a:ea typeface="Calibri"/>
                <a:cs typeface="Calibri"/>
                <a:sym typeface="Calibri"/>
              </a:rPr>
              <a:t>Pour les corps d’inspection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chemeClr val="dk1"/>
                </a:solidFill>
                <a:latin typeface="Calibri"/>
                <a:ea typeface="Calibri"/>
                <a:cs typeface="Calibri"/>
                <a:sym typeface="Calibri"/>
              </a:rPr>
              <a:t>Donner des repères de progressivité plus ambitieux pour ne pas piétiner</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fr" sz="1200" b="0" i="1" u="none" strike="noStrike" cap="none">
                <a:solidFill>
                  <a:schemeClr val="dk1"/>
                </a:solidFill>
                <a:latin typeface="Calibri"/>
                <a:ea typeface="Calibri"/>
                <a:cs typeface="Calibri"/>
                <a:sym typeface="Calibri"/>
              </a:rPr>
              <a:t>(notamment sur le plan linguistique à l’intérieur des cycles)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 name="Google Shape;228;p40"/>
          <p:cNvSpPr/>
          <p:nvPr/>
        </p:nvSpPr>
        <p:spPr>
          <a:xfrm>
            <a:off x="4186679" y="3165638"/>
            <a:ext cx="770642" cy="332295"/>
          </a:xfrm>
          <a:prstGeom prst="downArrow">
            <a:avLst>
              <a:gd name="adj1" fmla="val 50000"/>
              <a:gd name="adj2" fmla="val 50000"/>
            </a:avLst>
          </a:prstGeom>
          <a:solidFill>
            <a:srgbClr val="42719B"/>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29" name="Google Shape;229;p40"/>
          <p:cNvPicPr preferRelativeResize="0"/>
          <p:nvPr/>
        </p:nvPicPr>
        <p:blipFill rotWithShape="1">
          <a:blip r:embed="rId3">
            <a:alphaModFix/>
          </a:blip>
          <a:srcRect/>
          <a:stretch/>
        </p:blipFill>
        <p:spPr>
          <a:xfrm>
            <a:off x="98864" y="4373769"/>
            <a:ext cx="708926" cy="628108"/>
          </a:xfrm>
          <a:prstGeom prst="rect">
            <a:avLst/>
          </a:prstGeom>
          <a:noFill/>
          <a:ln>
            <a:noFill/>
          </a:ln>
        </p:spPr>
      </p:pic>
      <p:pic>
        <p:nvPicPr>
          <p:cNvPr id="230" name="Google Shape;230;p40"/>
          <p:cNvPicPr preferRelativeResize="0"/>
          <p:nvPr/>
        </p:nvPicPr>
        <p:blipFill rotWithShape="1">
          <a:blip r:embed="rId4">
            <a:alphaModFix/>
          </a:blip>
          <a:srcRect/>
          <a:stretch/>
        </p:blipFill>
        <p:spPr>
          <a:xfrm>
            <a:off x="0" y="0"/>
            <a:ext cx="1615580" cy="10851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ctrTitle"/>
          </p:nvPr>
        </p:nvSpPr>
        <p:spPr>
          <a:xfrm>
            <a:off x="1383050" y="228488"/>
            <a:ext cx="7887600" cy="6282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000"/>
              <a:buFont typeface="Arial"/>
              <a:buNone/>
            </a:pPr>
            <a:r>
              <a:rPr lang="fr" sz="3000" b="1">
                <a:latin typeface="Arial"/>
                <a:ea typeface="Arial"/>
                <a:cs typeface="Arial"/>
                <a:sym typeface="Arial"/>
              </a:rPr>
              <a:t>Calendrier de mise en oeuvre</a:t>
            </a:r>
            <a:endParaRPr/>
          </a:p>
        </p:txBody>
      </p:sp>
      <p:pic>
        <p:nvPicPr>
          <p:cNvPr id="236" name="Google Shape;236;p41"/>
          <p:cNvPicPr preferRelativeResize="0"/>
          <p:nvPr/>
        </p:nvPicPr>
        <p:blipFill rotWithShape="1">
          <a:blip r:embed="rId3">
            <a:alphaModFix/>
          </a:blip>
          <a:srcRect/>
          <a:stretch/>
        </p:blipFill>
        <p:spPr>
          <a:xfrm>
            <a:off x="0" y="0"/>
            <a:ext cx="1615580" cy="1085182"/>
          </a:xfrm>
          <a:prstGeom prst="rect">
            <a:avLst/>
          </a:prstGeom>
          <a:noFill/>
          <a:ln>
            <a:noFill/>
          </a:ln>
        </p:spPr>
      </p:pic>
      <p:sp>
        <p:nvSpPr>
          <p:cNvPr id="237" name="Google Shape;237;p41"/>
          <p:cNvSpPr/>
          <p:nvPr/>
        </p:nvSpPr>
        <p:spPr>
          <a:xfrm>
            <a:off x="497800" y="2188450"/>
            <a:ext cx="1975500" cy="1402800"/>
          </a:xfrm>
          <a:prstGeom prst="notchedRightArrow">
            <a:avLst>
              <a:gd name="adj1" fmla="val 65989"/>
              <a:gd name="adj2" fmla="val 47628"/>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latin typeface="Calibri"/>
                <a:ea typeface="Calibri"/>
                <a:cs typeface="Calibri"/>
                <a:sym typeface="Calibri"/>
              </a:rPr>
              <a:t>Janvier - juin 2024</a:t>
            </a:r>
            <a:endParaRPr>
              <a:latin typeface="Calibri"/>
              <a:ea typeface="Calibri"/>
              <a:cs typeface="Calibri"/>
              <a:sym typeface="Calibri"/>
            </a:endParaRPr>
          </a:p>
        </p:txBody>
      </p:sp>
      <p:sp>
        <p:nvSpPr>
          <p:cNvPr id="238" name="Google Shape;238;p41"/>
          <p:cNvSpPr/>
          <p:nvPr/>
        </p:nvSpPr>
        <p:spPr>
          <a:xfrm>
            <a:off x="2024350" y="2188450"/>
            <a:ext cx="1975500" cy="1402800"/>
          </a:xfrm>
          <a:prstGeom prst="notchedRightArrow">
            <a:avLst>
              <a:gd name="adj1" fmla="val 65989"/>
              <a:gd name="adj2" fmla="val 47628"/>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latin typeface="Calibri"/>
                <a:ea typeface="Calibri"/>
                <a:cs typeface="Calibri"/>
                <a:sym typeface="Calibri"/>
              </a:rPr>
              <a:t>Juin- décembre 2024</a:t>
            </a:r>
            <a:endParaRPr>
              <a:latin typeface="Calibri"/>
              <a:ea typeface="Calibri"/>
              <a:cs typeface="Calibri"/>
              <a:sym typeface="Calibri"/>
            </a:endParaRPr>
          </a:p>
        </p:txBody>
      </p:sp>
      <p:sp>
        <p:nvSpPr>
          <p:cNvPr id="239" name="Google Shape;239;p41"/>
          <p:cNvSpPr/>
          <p:nvPr/>
        </p:nvSpPr>
        <p:spPr>
          <a:xfrm>
            <a:off x="6583750" y="2188450"/>
            <a:ext cx="1975500" cy="1402800"/>
          </a:xfrm>
          <a:prstGeom prst="notchedRightArrow">
            <a:avLst>
              <a:gd name="adj1" fmla="val 65989"/>
              <a:gd name="adj2" fmla="val 47628"/>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solidFill>
                  <a:schemeClr val="lt1"/>
                </a:solidFill>
                <a:latin typeface="Calibri"/>
                <a:ea typeface="Calibri"/>
                <a:cs typeface="Calibri"/>
                <a:sym typeface="Calibri"/>
              </a:rPr>
              <a:t>Rentrée 2025- Rentrée 2028</a:t>
            </a:r>
            <a:endParaRPr>
              <a:solidFill>
                <a:schemeClr val="lt1"/>
              </a:solidFill>
              <a:latin typeface="Calibri"/>
              <a:ea typeface="Calibri"/>
              <a:cs typeface="Calibri"/>
              <a:sym typeface="Calibri"/>
            </a:endParaRPr>
          </a:p>
        </p:txBody>
      </p:sp>
      <p:sp>
        <p:nvSpPr>
          <p:cNvPr id="240" name="Google Shape;240;p41"/>
          <p:cNvSpPr/>
          <p:nvPr/>
        </p:nvSpPr>
        <p:spPr>
          <a:xfrm>
            <a:off x="5058325" y="2188450"/>
            <a:ext cx="1975500" cy="1402800"/>
          </a:xfrm>
          <a:prstGeom prst="notchedRightArrow">
            <a:avLst>
              <a:gd name="adj1" fmla="val 65989"/>
              <a:gd name="adj2" fmla="val 47628"/>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solidFill>
                  <a:schemeClr val="lt1"/>
                </a:solidFill>
                <a:latin typeface="Calibri"/>
                <a:ea typeface="Calibri"/>
                <a:cs typeface="Calibri"/>
                <a:sym typeface="Calibri"/>
              </a:rPr>
              <a:t>Mars - juin 2025</a:t>
            </a:r>
            <a:endParaRPr>
              <a:solidFill>
                <a:schemeClr val="lt1"/>
              </a:solidFill>
              <a:latin typeface="Calibri"/>
              <a:ea typeface="Calibri"/>
              <a:cs typeface="Calibri"/>
              <a:sym typeface="Calibri"/>
            </a:endParaRPr>
          </a:p>
        </p:txBody>
      </p:sp>
      <p:sp>
        <p:nvSpPr>
          <p:cNvPr id="241" name="Google Shape;241;p41"/>
          <p:cNvSpPr/>
          <p:nvPr/>
        </p:nvSpPr>
        <p:spPr>
          <a:xfrm>
            <a:off x="3540775" y="2188450"/>
            <a:ext cx="1975500" cy="1402800"/>
          </a:xfrm>
          <a:prstGeom prst="notchedRightArrow">
            <a:avLst>
              <a:gd name="adj1" fmla="val 65989"/>
              <a:gd name="adj2" fmla="val 47628"/>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latin typeface="Calibri"/>
                <a:ea typeface="Calibri"/>
                <a:cs typeface="Calibri"/>
                <a:sym typeface="Calibri"/>
              </a:rPr>
              <a:t>Décembre 2024 - mars 2025</a:t>
            </a:r>
            <a:endParaRPr>
              <a:latin typeface="Calibri"/>
              <a:ea typeface="Calibri"/>
              <a:cs typeface="Calibri"/>
              <a:sym typeface="Calibri"/>
            </a:endParaRPr>
          </a:p>
        </p:txBody>
      </p:sp>
      <p:cxnSp>
        <p:nvCxnSpPr>
          <p:cNvPr id="242" name="Google Shape;242;p41"/>
          <p:cNvCxnSpPr/>
          <p:nvPr/>
        </p:nvCxnSpPr>
        <p:spPr>
          <a:xfrm>
            <a:off x="469175" y="2150275"/>
            <a:ext cx="0" cy="1765500"/>
          </a:xfrm>
          <a:prstGeom prst="straightConnector1">
            <a:avLst/>
          </a:prstGeom>
          <a:noFill/>
          <a:ln w="9525" cap="flat" cmpd="sng">
            <a:solidFill>
              <a:srgbClr val="FF0000"/>
            </a:solidFill>
            <a:prstDash val="solid"/>
            <a:round/>
            <a:headEnd type="none" w="med" len="med"/>
            <a:tailEnd type="none" w="med" len="med"/>
          </a:ln>
        </p:spPr>
      </p:cxnSp>
      <p:sp>
        <p:nvSpPr>
          <p:cNvPr id="243" name="Google Shape;243;p41"/>
          <p:cNvSpPr txBox="1"/>
          <p:nvPr/>
        </p:nvSpPr>
        <p:spPr>
          <a:xfrm>
            <a:off x="38" y="1358250"/>
            <a:ext cx="1615500" cy="7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latin typeface="Calibri"/>
                <a:ea typeface="Calibri"/>
                <a:cs typeface="Calibri"/>
                <a:sym typeface="Calibri"/>
              </a:rPr>
              <a:t>Saisine du CSP</a:t>
            </a:r>
            <a:endParaRPr>
              <a:solidFill>
                <a:schemeClr val="dk1"/>
              </a:solidFill>
              <a:latin typeface="Calibri"/>
              <a:ea typeface="Calibri"/>
              <a:cs typeface="Calibri"/>
              <a:sym typeface="Calibri"/>
            </a:endParaRPr>
          </a:p>
          <a:p>
            <a:pPr marL="0" lvl="0" indent="0" algn="l" rtl="0">
              <a:spcBef>
                <a:spcPts val="0"/>
              </a:spcBef>
              <a:spcAft>
                <a:spcPts val="0"/>
              </a:spcAft>
              <a:buNone/>
            </a:pPr>
            <a:r>
              <a:rPr lang="fr">
                <a:solidFill>
                  <a:schemeClr val="dk1"/>
                </a:solidFill>
                <a:latin typeface="Calibri"/>
                <a:ea typeface="Calibri"/>
                <a:cs typeface="Calibri"/>
                <a:sym typeface="Calibri"/>
              </a:rPr>
              <a:t>par le ministre Gabriel Attal</a:t>
            </a:r>
            <a:endParaRPr>
              <a:solidFill>
                <a:schemeClr val="dk1"/>
              </a:solidFill>
              <a:latin typeface="Calibri"/>
              <a:ea typeface="Calibri"/>
              <a:cs typeface="Calibri"/>
              <a:sym typeface="Calibri"/>
            </a:endParaRPr>
          </a:p>
        </p:txBody>
      </p:sp>
      <p:sp>
        <p:nvSpPr>
          <p:cNvPr id="244" name="Google Shape;244;p41"/>
          <p:cNvSpPr txBox="1"/>
          <p:nvPr/>
        </p:nvSpPr>
        <p:spPr>
          <a:xfrm>
            <a:off x="408850" y="3591250"/>
            <a:ext cx="16155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a:solidFill>
                  <a:schemeClr val="dk1"/>
                </a:solidFill>
                <a:latin typeface="Calibri"/>
                <a:ea typeface="Calibri"/>
                <a:cs typeface="Calibri"/>
                <a:sym typeface="Calibri"/>
              </a:rPr>
              <a:t>Rédaction</a:t>
            </a:r>
            <a:endParaRPr>
              <a:solidFill>
                <a:schemeClr val="dk1"/>
              </a:solidFill>
              <a:latin typeface="Calibri"/>
              <a:ea typeface="Calibri"/>
              <a:cs typeface="Calibri"/>
              <a:sym typeface="Calibri"/>
            </a:endParaRPr>
          </a:p>
        </p:txBody>
      </p:sp>
      <p:sp>
        <p:nvSpPr>
          <p:cNvPr id="245" name="Google Shape;245;p41"/>
          <p:cNvSpPr txBox="1"/>
          <p:nvPr/>
        </p:nvSpPr>
        <p:spPr>
          <a:xfrm>
            <a:off x="1770413" y="1834800"/>
            <a:ext cx="16155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a:solidFill>
                  <a:schemeClr val="dk1"/>
                </a:solidFill>
                <a:latin typeface="Calibri"/>
                <a:ea typeface="Calibri"/>
                <a:cs typeface="Calibri"/>
                <a:sym typeface="Calibri"/>
              </a:rPr>
              <a:t>Relecture</a:t>
            </a:r>
            <a:endParaRPr>
              <a:solidFill>
                <a:schemeClr val="dk1"/>
              </a:solidFill>
              <a:latin typeface="Calibri"/>
              <a:ea typeface="Calibri"/>
              <a:cs typeface="Calibri"/>
              <a:sym typeface="Calibri"/>
            </a:endParaRPr>
          </a:p>
        </p:txBody>
      </p:sp>
      <p:sp>
        <p:nvSpPr>
          <p:cNvPr id="246" name="Google Shape;246;p41"/>
          <p:cNvSpPr txBox="1"/>
          <p:nvPr/>
        </p:nvSpPr>
        <p:spPr>
          <a:xfrm>
            <a:off x="3385913" y="3552200"/>
            <a:ext cx="16155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a:solidFill>
                  <a:schemeClr val="dk1"/>
                </a:solidFill>
                <a:latin typeface="Calibri"/>
                <a:ea typeface="Calibri"/>
                <a:cs typeface="Calibri"/>
                <a:sym typeface="Calibri"/>
              </a:rPr>
              <a:t>Consultation</a:t>
            </a:r>
            <a:endParaRPr>
              <a:solidFill>
                <a:schemeClr val="dk1"/>
              </a:solidFill>
              <a:latin typeface="Calibri"/>
              <a:ea typeface="Calibri"/>
              <a:cs typeface="Calibri"/>
              <a:sym typeface="Calibri"/>
            </a:endParaRPr>
          </a:p>
        </p:txBody>
      </p:sp>
      <p:sp>
        <p:nvSpPr>
          <p:cNvPr id="247" name="Google Shape;247;p41"/>
          <p:cNvSpPr txBox="1"/>
          <p:nvPr/>
        </p:nvSpPr>
        <p:spPr>
          <a:xfrm>
            <a:off x="4871188" y="1834800"/>
            <a:ext cx="16155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a:solidFill>
                  <a:schemeClr val="dk1"/>
                </a:solidFill>
                <a:latin typeface="Calibri"/>
                <a:ea typeface="Calibri"/>
                <a:cs typeface="Calibri"/>
                <a:sym typeface="Calibri"/>
              </a:rPr>
              <a:t>Dialogue entre les instances</a:t>
            </a:r>
            <a:endParaRPr>
              <a:solidFill>
                <a:schemeClr val="dk1"/>
              </a:solidFill>
              <a:latin typeface="Calibri"/>
              <a:ea typeface="Calibri"/>
              <a:cs typeface="Calibri"/>
              <a:sym typeface="Calibri"/>
            </a:endParaRPr>
          </a:p>
          <a:p>
            <a:pPr marL="0" lvl="0" indent="0" algn="ctr" rtl="0">
              <a:spcBef>
                <a:spcPts val="0"/>
              </a:spcBef>
              <a:spcAft>
                <a:spcPts val="0"/>
              </a:spcAft>
              <a:buNone/>
            </a:pPr>
            <a:endParaRPr>
              <a:solidFill>
                <a:schemeClr val="dk1"/>
              </a:solidFill>
              <a:latin typeface="Calibri"/>
              <a:ea typeface="Calibri"/>
              <a:cs typeface="Calibri"/>
              <a:sym typeface="Calibri"/>
            </a:endParaRPr>
          </a:p>
        </p:txBody>
      </p:sp>
      <p:cxnSp>
        <p:nvCxnSpPr>
          <p:cNvPr id="248" name="Google Shape;248;p41"/>
          <p:cNvCxnSpPr/>
          <p:nvPr/>
        </p:nvCxnSpPr>
        <p:spPr>
          <a:xfrm>
            <a:off x="6700250" y="2102550"/>
            <a:ext cx="0" cy="1765500"/>
          </a:xfrm>
          <a:prstGeom prst="straightConnector1">
            <a:avLst/>
          </a:prstGeom>
          <a:noFill/>
          <a:ln w="9525" cap="flat" cmpd="sng">
            <a:solidFill>
              <a:srgbClr val="FF0000"/>
            </a:solidFill>
            <a:prstDash val="solid"/>
            <a:round/>
            <a:headEnd type="none" w="med" len="med"/>
            <a:tailEnd type="none" w="med" len="med"/>
          </a:ln>
        </p:spPr>
      </p:cxnSp>
      <p:sp>
        <p:nvSpPr>
          <p:cNvPr id="249" name="Google Shape;249;p41"/>
          <p:cNvSpPr txBox="1"/>
          <p:nvPr/>
        </p:nvSpPr>
        <p:spPr>
          <a:xfrm>
            <a:off x="5892488" y="3915775"/>
            <a:ext cx="16155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a:solidFill>
                  <a:schemeClr val="dk1"/>
                </a:solidFill>
                <a:latin typeface="Calibri"/>
                <a:ea typeface="Calibri"/>
                <a:cs typeface="Calibri"/>
                <a:sym typeface="Calibri"/>
              </a:rPr>
              <a:t>Publication le 6 juin 2025</a:t>
            </a:r>
            <a:endParaRPr>
              <a:solidFill>
                <a:schemeClr val="dk1"/>
              </a:solidFill>
              <a:latin typeface="Calibri"/>
              <a:ea typeface="Calibri"/>
              <a:cs typeface="Calibri"/>
              <a:sym typeface="Calibri"/>
            </a:endParaRPr>
          </a:p>
        </p:txBody>
      </p:sp>
      <p:sp>
        <p:nvSpPr>
          <p:cNvPr id="250" name="Google Shape;250;p41"/>
          <p:cNvSpPr/>
          <p:nvPr/>
        </p:nvSpPr>
        <p:spPr>
          <a:xfrm>
            <a:off x="7485550" y="856700"/>
            <a:ext cx="171900" cy="1230900"/>
          </a:xfrm>
          <a:prstGeom prst="upArrow">
            <a:avLst>
              <a:gd name="adj1" fmla="val 50000"/>
              <a:gd name="adj2"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1" name="Google Shape;251;p41"/>
          <p:cNvSpPr txBox="1"/>
          <p:nvPr/>
        </p:nvSpPr>
        <p:spPr>
          <a:xfrm>
            <a:off x="7753025" y="1021613"/>
            <a:ext cx="1517700" cy="10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latin typeface="Calibri"/>
                <a:ea typeface="Calibri"/>
                <a:cs typeface="Calibri"/>
                <a:sym typeface="Calibri"/>
              </a:rPr>
              <a:t>R25: 6e / 2nde</a:t>
            </a:r>
            <a:endParaRPr>
              <a:solidFill>
                <a:schemeClr val="dk1"/>
              </a:solidFill>
              <a:latin typeface="Calibri"/>
              <a:ea typeface="Calibri"/>
              <a:cs typeface="Calibri"/>
              <a:sym typeface="Calibri"/>
            </a:endParaRPr>
          </a:p>
          <a:p>
            <a:pPr marL="0" lvl="0" indent="0" algn="l" rtl="0">
              <a:spcBef>
                <a:spcPts val="0"/>
              </a:spcBef>
              <a:spcAft>
                <a:spcPts val="0"/>
              </a:spcAft>
              <a:buNone/>
            </a:pPr>
            <a:r>
              <a:rPr lang="fr">
                <a:solidFill>
                  <a:schemeClr val="dk1"/>
                </a:solidFill>
                <a:latin typeface="Calibri"/>
                <a:ea typeface="Calibri"/>
                <a:cs typeface="Calibri"/>
                <a:sym typeface="Calibri"/>
              </a:rPr>
              <a:t>R26: 5e / 1e /Tale</a:t>
            </a:r>
            <a:endParaRPr>
              <a:solidFill>
                <a:schemeClr val="dk1"/>
              </a:solidFill>
              <a:latin typeface="Calibri"/>
              <a:ea typeface="Calibri"/>
              <a:cs typeface="Calibri"/>
              <a:sym typeface="Calibri"/>
            </a:endParaRPr>
          </a:p>
          <a:p>
            <a:pPr marL="0" lvl="0" indent="0" algn="l" rtl="0">
              <a:spcBef>
                <a:spcPts val="0"/>
              </a:spcBef>
              <a:spcAft>
                <a:spcPts val="0"/>
              </a:spcAft>
              <a:buNone/>
            </a:pPr>
            <a:r>
              <a:rPr lang="fr">
                <a:solidFill>
                  <a:schemeClr val="dk1"/>
                </a:solidFill>
                <a:latin typeface="Calibri"/>
                <a:ea typeface="Calibri"/>
                <a:cs typeface="Calibri"/>
                <a:sym typeface="Calibri"/>
              </a:rPr>
              <a:t>R27: 4e</a:t>
            </a:r>
            <a:endParaRPr>
              <a:solidFill>
                <a:schemeClr val="dk1"/>
              </a:solidFill>
              <a:latin typeface="Calibri"/>
              <a:ea typeface="Calibri"/>
              <a:cs typeface="Calibri"/>
              <a:sym typeface="Calibri"/>
            </a:endParaRPr>
          </a:p>
          <a:p>
            <a:pPr marL="0" lvl="0" indent="0" algn="l" rtl="0">
              <a:spcBef>
                <a:spcPts val="0"/>
              </a:spcBef>
              <a:spcAft>
                <a:spcPts val="0"/>
              </a:spcAft>
              <a:buNone/>
            </a:pPr>
            <a:r>
              <a:rPr lang="fr">
                <a:solidFill>
                  <a:schemeClr val="dk1"/>
                </a:solidFill>
                <a:latin typeface="Calibri"/>
                <a:ea typeface="Calibri"/>
                <a:cs typeface="Calibri"/>
                <a:sym typeface="Calibri"/>
              </a:rPr>
              <a:t>R28: 3e</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1359000" y="167291"/>
            <a:ext cx="7785000" cy="750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fr" sz="3000" b="1">
                <a:latin typeface="Arial"/>
                <a:ea typeface="Arial"/>
                <a:cs typeface="Arial"/>
                <a:sym typeface="Arial"/>
              </a:rPr>
              <a:t>Ce qui change / ne change pas</a:t>
            </a:r>
            <a:endParaRPr sz="3000" b="1"/>
          </a:p>
        </p:txBody>
      </p:sp>
      <p:pic>
        <p:nvPicPr>
          <p:cNvPr id="257" name="Google Shape;257;p42"/>
          <p:cNvPicPr preferRelativeResize="0"/>
          <p:nvPr/>
        </p:nvPicPr>
        <p:blipFill rotWithShape="1">
          <a:blip r:embed="rId3">
            <a:alphaModFix/>
          </a:blip>
          <a:srcRect/>
          <a:stretch/>
        </p:blipFill>
        <p:spPr>
          <a:xfrm>
            <a:off x="0" y="0"/>
            <a:ext cx="1615580" cy="1085182"/>
          </a:xfrm>
          <a:prstGeom prst="rect">
            <a:avLst/>
          </a:prstGeom>
          <a:noFill/>
          <a:ln>
            <a:noFill/>
          </a:ln>
        </p:spPr>
      </p:pic>
      <p:graphicFrame>
        <p:nvGraphicFramePr>
          <p:cNvPr id="258" name="Google Shape;258;p42"/>
          <p:cNvGraphicFramePr/>
          <p:nvPr>
            <p:extLst>
              <p:ext uri="{D42A27DB-BD31-4B8C-83A1-F6EECF244321}">
                <p14:modId xmlns:p14="http://schemas.microsoft.com/office/powerpoint/2010/main" val="773063125"/>
              </p:ext>
            </p:extLst>
          </p:nvPr>
        </p:nvGraphicFramePr>
        <p:xfrm>
          <a:off x="479124" y="1085182"/>
          <a:ext cx="8197375" cy="3800501"/>
        </p:xfrm>
        <a:graphic>
          <a:graphicData uri="http://schemas.openxmlformats.org/drawingml/2006/table">
            <a:tbl>
              <a:tblPr>
                <a:noFill/>
                <a:tableStyleId>{2241B282-9EC8-415F-83B3-40FF88E4DC72}</a:tableStyleId>
              </a:tblPr>
              <a:tblGrid>
                <a:gridCol w="1393975">
                  <a:extLst>
                    <a:ext uri="{9D8B030D-6E8A-4147-A177-3AD203B41FA5}">
                      <a16:colId xmlns:a16="http://schemas.microsoft.com/office/drawing/2014/main" val="20000"/>
                    </a:ext>
                  </a:extLst>
                </a:gridCol>
                <a:gridCol w="3401700">
                  <a:extLst>
                    <a:ext uri="{9D8B030D-6E8A-4147-A177-3AD203B41FA5}">
                      <a16:colId xmlns:a16="http://schemas.microsoft.com/office/drawing/2014/main" val="20001"/>
                    </a:ext>
                  </a:extLst>
                </a:gridCol>
                <a:gridCol w="3401700">
                  <a:extLst>
                    <a:ext uri="{9D8B030D-6E8A-4147-A177-3AD203B41FA5}">
                      <a16:colId xmlns:a16="http://schemas.microsoft.com/office/drawing/2014/main" val="20002"/>
                    </a:ext>
                  </a:extLst>
                </a:gridCol>
              </a:tblGrid>
              <a:tr h="266550">
                <a:tc>
                  <a:txBody>
                    <a:bodyPr/>
                    <a:lstStyle/>
                    <a:p>
                      <a:pPr marL="0" marR="0" lvl="0" indent="0" algn="l" rtl="0">
                        <a:lnSpc>
                          <a:spcPct val="107000"/>
                        </a:lnSpc>
                        <a:spcBef>
                          <a:spcPts val="0"/>
                        </a:spcBef>
                        <a:spcAft>
                          <a:spcPts val="0"/>
                        </a:spcAft>
                        <a:buNone/>
                      </a:pPr>
                      <a:r>
                        <a:rPr lang="fr" sz="1100" b="1" u="none" strike="noStrike" cap="none">
                          <a:latin typeface="Calibri"/>
                          <a:ea typeface="Calibri"/>
                          <a:cs typeface="Calibri"/>
                          <a:sym typeface="Calibri"/>
                        </a:rPr>
                        <a:t>Domaine</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Ce qui ne change pas </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Ce qui change</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1072850">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Dimension interlangues</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Le préambule et les axes culturels sont communs aux programmes des différentes langues, de même que les attendus.</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a:latin typeface="Calibri"/>
                          <a:ea typeface="Calibri"/>
                          <a:cs typeface="Calibri"/>
                          <a:sym typeface="Calibri"/>
                        </a:rPr>
                        <a:t>Désormais les programmes du collège sont annuels et les thèmes deviennent des Axes, comme au lycée. </a:t>
                      </a:r>
                      <a:endParaRPr sz="1100">
                        <a:latin typeface="Calibri"/>
                        <a:ea typeface="Calibri"/>
                        <a:cs typeface="Calibri"/>
                        <a:sym typeface="Calibri"/>
                      </a:endParaRPr>
                    </a:p>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A l’intérieur des axes, des </a:t>
                      </a:r>
                      <a:r>
                        <a:rPr lang="fr" sz="1100" b="1" u="none" strike="noStrike" cap="none">
                          <a:solidFill>
                            <a:srgbClr val="000000"/>
                          </a:solidFill>
                          <a:latin typeface="Calibri"/>
                          <a:ea typeface="Calibri"/>
                          <a:cs typeface="Calibri"/>
                          <a:sym typeface="Calibri"/>
                        </a:rPr>
                        <a:t>objets d’étude</a:t>
                      </a:r>
                      <a:r>
                        <a:rPr lang="fr" sz="1100" u="none" strike="noStrike" cap="none">
                          <a:solidFill>
                            <a:srgbClr val="000000"/>
                          </a:solidFill>
                          <a:latin typeface="Calibri"/>
                          <a:ea typeface="Calibri"/>
                          <a:cs typeface="Calibri"/>
                          <a:sym typeface="Calibri"/>
                        </a:rPr>
                        <a:t> spécifiques à chaque langue sont proposés </a:t>
                      </a:r>
                      <a:r>
                        <a:rPr lang="fr" sz="1100">
                          <a:latin typeface="Calibri"/>
                          <a:ea typeface="Calibri"/>
                          <a:cs typeface="Calibri"/>
                          <a:sym typeface="Calibri"/>
                        </a:rPr>
                        <a:t>à titre indicatif. Le </a:t>
                      </a:r>
                      <a:r>
                        <a:rPr lang="fr" sz="1100" u="none" strike="noStrike" cap="none">
                          <a:solidFill>
                            <a:srgbClr val="000000"/>
                          </a:solidFill>
                          <a:latin typeface="Calibri"/>
                          <a:ea typeface="Calibri"/>
                          <a:cs typeface="Calibri"/>
                          <a:sym typeface="Calibri"/>
                        </a:rPr>
                        <a:t>6</a:t>
                      </a:r>
                      <a:r>
                        <a:rPr lang="fr" sz="1100" u="none" strike="noStrike" cap="none" baseline="30000">
                          <a:solidFill>
                            <a:srgbClr val="000000"/>
                          </a:solidFill>
                          <a:latin typeface="Calibri"/>
                          <a:ea typeface="Calibri"/>
                          <a:cs typeface="Calibri"/>
                          <a:sym typeface="Calibri"/>
                        </a:rPr>
                        <a:t>e</a:t>
                      </a:r>
                      <a:r>
                        <a:rPr lang="fr" sz="1100" u="none" strike="noStrike" cap="none">
                          <a:solidFill>
                            <a:srgbClr val="000000"/>
                          </a:solidFill>
                          <a:latin typeface="Calibri"/>
                          <a:ea typeface="Calibri"/>
                          <a:cs typeface="Calibri"/>
                          <a:sym typeface="Calibri"/>
                        </a:rPr>
                        <a:t> axe  est propre à chaque langue et est obligatoire. Les </a:t>
                      </a:r>
                      <a:r>
                        <a:rPr lang="fr" sz="1100" b="1" u="none" strike="noStrike" cap="none">
                          <a:solidFill>
                            <a:srgbClr val="000000"/>
                          </a:solidFill>
                          <a:latin typeface="Calibri"/>
                          <a:ea typeface="Calibri"/>
                          <a:cs typeface="Calibri"/>
                          <a:sym typeface="Calibri"/>
                        </a:rPr>
                        <a:t>repères linguistiques</a:t>
                      </a:r>
                      <a:r>
                        <a:rPr lang="fr" sz="1100" u="none" strike="noStrike" cap="none">
                          <a:solidFill>
                            <a:srgbClr val="000000"/>
                          </a:solidFill>
                          <a:latin typeface="Calibri"/>
                          <a:ea typeface="Calibri"/>
                          <a:cs typeface="Calibri"/>
                          <a:sym typeface="Calibri"/>
                        </a:rPr>
                        <a:t> sont spécifiques aux différentes langues.</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1"/>
                  </a:ext>
                </a:extLst>
              </a:tr>
              <a:tr h="697975">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Niveaux attendus</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Le niveau attendu en fin de scolarité (classe de terminale) reste inchangé : B</a:t>
                      </a:r>
                      <a:r>
                        <a:rPr lang="fr" sz="1100">
                          <a:latin typeface="Calibri"/>
                          <a:ea typeface="Calibri"/>
                          <a:cs typeface="Calibri"/>
                          <a:sym typeface="Calibri"/>
                        </a:rPr>
                        <a:t>2</a:t>
                      </a:r>
                      <a:r>
                        <a:rPr lang="fr" sz="1100" u="none" strike="noStrike" cap="none">
                          <a:solidFill>
                            <a:srgbClr val="000000"/>
                          </a:solidFill>
                          <a:latin typeface="Calibri"/>
                          <a:ea typeface="Calibri"/>
                          <a:cs typeface="Calibri"/>
                          <a:sym typeface="Calibri"/>
                        </a:rPr>
                        <a:t> pour les LVA / B</a:t>
                      </a:r>
                      <a:r>
                        <a:rPr lang="fr" sz="1100">
                          <a:latin typeface="Calibri"/>
                          <a:ea typeface="Calibri"/>
                          <a:cs typeface="Calibri"/>
                          <a:sym typeface="Calibri"/>
                        </a:rPr>
                        <a:t>1</a:t>
                      </a:r>
                      <a:r>
                        <a:rPr lang="fr" sz="1100" u="none" strike="noStrike" cap="none">
                          <a:solidFill>
                            <a:srgbClr val="000000"/>
                          </a:solidFill>
                          <a:latin typeface="Calibri"/>
                          <a:ea typeface="Calibri"/>
                          <a:cs typeface="Calibri"/>
                          <a:sym typeface="Calibri"/>
                        </a:rPr>
                        <a:t> pour les LVB et LVC.</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Les attendus au niveau collège sont légèrement revus à la hausse (B1 visé </a:t>
                      </a:r>
                      <a:r>
                        <a:rPr lang="fr" sz="1100">
                          <a:latin typeface="Calibri"/>
                          <a:ea typeface="Calibri"/>
                          <a:cs typeface="Calibri"/>
                          <a:sym typeface="Calibri"/>
                        </a:rPr>
                        <a:t>en LVA, A2 pour la LVB dans toutes les activités langagières)</a:t>
                      </a:r>
                      <a:r>
                        <a:rPr lang="fr" sz="1100" u="none" strike="noStrike" cap="none">
                          <a:solidFill>
                            <a:srgbClr val="000000"/>
                          </a:solidFill>
                          <a:latin typeface="Calibri"/>
                          <a:ea typeface="Calibri"/>
                          <a:cs typeface="Calibri"/>
                          <a:sym typeface="Calibri"/>
                        </a:rPr>
                        <a:t>. Ils sont définis année par année, et p</a:t>
                      </a:r>
                      <a:r>
                        <a:rPr lang="fr" sz="1100">
                          <a:latin typeface="Calibri"/>
                          <a:ea typeface="Calibri"/>
                          <a:cs typeface="Calibri"/>
                          <a:sym typeface="Calibri"/>
                        </a:rPr>
                        <a:t>lu</a:t>
                      </a:r>
                      <a:r>
                        <a:rPr lang="fr" sz="1100" u="none" strike="noStrike" cap="none">
                          <a:solidFill>
                            <a:srgbClr val="000000"/>
                          </a:solidFill>
                          <a:latin typeface="Calibri"/>
                          <a:ea typeface="Calibri"/>
                          <a:cs typeface="Calibri"/>
                          <a:sym typeface="Calibri"/>
                        </a:rPr>
                        <a:t>s par cycle.</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2"/>
                  </a:ext>
                </a:extLst>
              </a:tr>
              <a:tr h="669700">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Structure des programmes</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Les </a:t>
                      </a:r>
                      <a:r>
                        <a:rPr lang="fr" sz="1100" b="1" u="none" strike="noStrike" cap="none">
                          <a:solidFill>
                            <a:srgbClr val="000000"/>
                          </a:solidFill>
                          <a:latin typeface="Calibri"/>
                          <a:ea typeface="Calibri"/>
                          <a:cs typeface="Calibri"/>
                          <a:sym typeface="Calibri"/>
                        </a:rPr>
                        <a:t>repères de progressivité</a:t>
                      </a:r>
                      <a:r>
                        <a:rPr lang="fr" sz="1100" u="none" strike="noStrike" cap="none">
                          <a:solidFill>
                            <a:srgbClr val="000000"/>
                          </a:solidFill>
                          <a:latin typeface="Calibri"/>
                          <a:ea typeface="Calibri"/>
                          <a:cs typeface="Calibri"/>
                          <a:sym typeface="Calibri"/>
                        </a:rPr>
                        <a:t> sont maintenus au collège, on retrouve le principe des </a:t>
                      </a:r>
                      <a:r>
                        <a:rPr lang="fr" sz="1100" b="1" u="none" strike="noStrike" cap="none">
                          <a:solidFill>
                            <a:srgbClr val="000000"/>
                          </a:solidFill>
                          <a:latin typeface="Calibri"/>
                          <a:ea typeface="Calibri"/>
                          <a:cs typeface="Calibri"/>
                          <a:sym typeface="Calibri"/>
                        </a:rPr>
                        <a:t>axes culturels</a:t>
                      </a:r>
                      <a:r>
                        <a:rPr lang="fr" sz="1100" u="none" strike="noStrike" cap="none">
                          <a:solidFill>
                            <a:srgbClr val="000000"/>
                          </a:solidFill>
                          <a:latin typeface="Calibri"/>
                          <a:ea typeface="Calibri"/>
                          <a:cs typeface="Calibri"/>
                          <a:sym typeface="Calibri"/>
                        </a:rPr>
                        <a:t> au lycée.</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Des </a:t>
                      </a:r>
                      <a:r>
                        <a:rPr lang="fr" sz="1100" b="1" u="none" strike="noStrike" cap="none">
                          <a:solidFill>
                            <a:srgbClr val="000000"/>
                          </a:solidFill>
                          <a:latin typeface="Calibri"/>
                          <a:ea typeface="Calibri"/>
                          <a:cs typeface="Calibri"/>
                          <a:sym typeface="Calibri"/>
                        </a:rPr>
                        <a:t>repères linguistiques</a:t>
                      </a:r>
                      <a:r>
                        <a:rPr lang="fr" sz="1100" u="none" strike="noStrike" cap="none">
                          <a:solidFill>
                            <a:srgbClr val="000000"/>
                          </a:solidFill>
                          <a:latin typeface="Calibri"/>
                          <a:ea typeface="Calibri"/>
                          <a:cs typeface="Calibri"/>
                          <a:sym typeface="Calibri"/>
                        </a:rPr>
                        <a:t> sont désormais donnés au lycée, les </a:t>
                      </a:r>
                      <a:r>
                        <a:rPr lang="fr" sz="1100" b="1" u="none" strike="noStrike" cap="none">
                          <a:solidFill>
                            <a:srgbClr val="000000"/>
                          </a:solidFill>
                          <a:latin typeface="Calibri"/>
                          <a:ea typeface="Calibri"/>
                          <a:cs typeface="Calibri"/>
                          <a:sym typeface="Calibri"/>
                        </a:rPr>
                        <a:t>repères culturels</a:t>
                      </a:r>
                      <a:r>
                        <a:rPr lang="fr" sz="1100" u="none" strike="noStrike" cap="none">
                          <a:solidFill>
                            <a:srgbClr val="000000"/>
                          </a:solidFill>
                          <a:latin typeface="Calibri"/>
                          <a:ea typeface="Calibri"/>
                          <a:cs typeface="Calibri"/>
                          <a:sym typeface="Calibri"/>
                        </a:rPr>
                        <a:t> sont précisés pour les niveaux du collège.</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3"/>
                  </a:ext>
                </a:extLst>
              </a:tr>
              <a:tr h="920150">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Contenus à traiter</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a:latin typeface="Calibri"/>
                          <a:ea typeface="Calibri"/>
                          <a:cs typeface="Calibri"/>
                          <a:sym typeface="Calibri"/>
                        </a:rPr>
                        <a:t>Pour le lycée, les programmes fixent un nombre d’axes à traiter obligatoire pour chaque année scolaire. Chaque séquence de cours qui vient illustrer ces axes doit être </a:t>
                      </a:r>
                      <a:r>
                        <a:rPr lang="fr" sz="1100" b="1">
                          <a:latin typeface="Calibri"/>
                          <a:ea typeface="Calibri"/>
                          <a:cs typeface="Calibri"/>
                          <a:sym typeface="Calibri"/>
                        </a:rPr>
                        <a:t>problématisée</a:t>
                      </a:r>
                      <a:r>
                        <a:rPr lang="fr" sz="1100">
                          <a:latin typeface="Calibri"/>
                          <a:ea typeface="Calibri"/>
                          <a:cs typeface="Calibri"/>
                          <a:sym typeface="Calibri"/>
                        </a:rPr>
                        <a:t>, elle peut articuler plusieurs axes.</a:t>
                      </a:r>
                      <a:endParaRPr sz="1100" u="none" strike="noStrike" cap="none">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dirty="0">
                          <a:latin typeface="Calibri"/>
                          <a:ea typeface="Calibri"/>
                          <a:cs typeface="Calibri"/>
                          <a:sym typeface="Calibri"/>
                        </a:rPr>
                        <a:t>Au collège comme au lycée, le nombre d’axes à traiter obligatoirement est de 5 par année scolaire, 3 pour la voie technologique.  Le 6ème axe est obligatoire, sauf en 6e. Des exemples d’objets d’étude indicatifs, </a:t>
                      </a:r>
                      <a:r>
                        <a:rPr lang="fr" sz="1100" b="1" dirty="0">
                          <a:latin typeface="Calibri"/>
                          <a:ea typeface="Calibri"/>
                          <a:cs typeface="Calibri"/>
                          <a:sym typeface="Calibri"/>
                        </a:rPr>
                        <a:t>spécifiques à chaque aire culturelle, </a:t>
                      </a:r>
                      <a:r>
                        <a:rPr lang="fr" sz="1100" b="0" dirty="0">
                          <a:latin typeface="Calibri"/>
                          <a:ea typeface="Calibri"/>
                          <a:cs typeface="Calibri"/>
                          <a:sym typeface="Calibri"/>
                        </a:rPr>
                        <a:t>sont proposé sur Eduscol.</a:t>
                      </a:r>
                      <a:endParaRPr sz="1100" b="0" u="none" strike="noStrike" cap="none" dirty="0">
                        <a:latin typeface="Calibri"/>
                        <a:ea typeface="Calibri"/>
                        <a:cs typeface="Calibri"/>
                        <a:sym typeface="Calibri"/>
                      </a:endParaRPr>
                    </a:p>
                  </a:txBody>
                  <a:tcPr marL="65775" marR="65775" marT="32875" marB="328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1406725" y="-9"/>
            <a:ext cx="7785000" cy="750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fr" sz="3000" b="1">
                <a:latin typeface="Arial"/>
                <a:ea typeface="Arial"/>
                <a:cs typeface="Arial"/>
                <a:sym typeface="Arial"/>
              </a:rPr>
              <a:t>Ce qui change / ne change pas</a:t>
            </a:r>
            <a:endParaRPr sz="3000" b="1"/>
          </a:p>
        </p:txBody>
      </p:sp>
      <p:pic>
        <p:nvPicPr>
          <p:cNvPr id="264" name="Google Shape;264;p43"/>
          <p:cNvPicPr preferRelativeResize="0"/>
          <p:nvPr/>
        </p:nvPicPr>
        <p:blipFill rotWithShape="1">
          <a:blip r:embed="rId3">
            <a:alphaModFix/>
          </a:blip>
          <a:srcRect/>
          <a:stretch/>
        </p:blipFill>
        <p:spPr>
          <a:xfrm>
            <a:off x="0" y="0"/>
            <a:ext cx="1615580" cy="1085182"/>
          </a:xfrm>
          <a:prstGeom prst="rect">
            <a:avLst/>
          </a:prstGeom>
          <a:noFill/>
          <a:ln>
            <a:noFill/>
          </a:ln>
        </p:spPr>
      </p:pic>
      <p:graphicFrame>
        <p:nvGraphicFramePr>
          <p:cNvPr id="265" name="Google Shape;265;p43"/>
          <p:cNvGraphicFramePr/>
          <p:nvPr/>
        </p:nvGraphicFramePr>
        <p:xfrm>
          <a:off x="584876" y="1085170"/>
          <a:ext cx="8260475" cy="3802638"/>
        </p:xfrm>
        <a:graphic>
          <a:graphicData uri="http://schemas.openxmlformats.org/drawingml/2006/table">
            <a:tbl>
              <a:tblPr>
                <a:noFill/>
                <a:tableStyleId>{2241B282-9EC8-415F-83B3-40FF88E4DC72}</a:tableStyleId>
              </a:tblPr>
              <a:tblGrid>
                <a:gridCol w="1414375">
                  <a:extLst>
                    <a:ext uri="{9D8B030D-6E8A-4147-A177-3AD203B41FA5}">
                      <a16:colId xmlns:a16="http://schemas.microsoft.com/office/drawing/2014/main" val="20000"/>
                    </a:ext>
                  </a:extLst>
                </a:gridCol>
                <a:gridCol w="3423050">
                  <a:extLst>
                    <a:ext uri="{9D8B030D-6E8A-4147-A177-3AD203B41FA5}">
                      <a16:colId xmlns:a16="http://schemas.microsoft.com/office/drawing/2014/main" val="20001"/>
                    </a:ext>
                  </a:extLst>
                </a:gridCol>
                <a:gridCol w="3423050">
                  <a:extLst>
                    <a:ext uri="{9D8B030D-6E8A-4147-A177-3AD203B41FA5}">
                      <a16:colId xmlns:a16="http://schemas.microsoft.com/office/drawing/2014/main" val="20002"/>
                    </a:ext>
                  </a:extLst>
                </a:gridCol>
              </a:tblGrid>
              <a:tr h="226250">
                <a:tc>
                  <a:txBody>
                    <a:bodyPr/>
                    <a:lstStyle/>
                    <a:p>
                      <a:pPr marL="0" marR="0" lvl="0" indent="0" algn="l" rtl="0">
                        <a:lnSpc>
                          <a:spcPct val="107000"/>
                        </a:lnSpc>
                        <a:spcBef>
                          <a:spcPts val="0"/>
                        </a:spcBef>
                        <a:spcAft>
                          <a:spcPts val="0"/>
                        </a:spcAft>
                        <a:buNone/>
                      </a:pPr>
                      <a:r>
                        <a:rPr lang="fr" sz="1100" b="1" u="none" strike="noStrike" cap="none">
                          <a:latin typeface="Calibri"/>
                          <a:ea typeface="Calibri"/>
                          <a:cs typeface="Calibri"/>
                          <a:sym typeface="Calibri"/>
                        </a:rPr>
                        <a:t>Domaine</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Ce qui ne change pas </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Ce qui change</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741650">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Approche actionnelle </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Les grands principes de l’approche actionnelle, basée sur les </a:t>
                      </a:r>
                      <a:r>
                        <a:rPr lang="fr" sz="1100" b="1" u="none" strike="noStrike" cap="none">
                          <a:solidFill>
                            <a:srgbClr val="000000"/>
                          </a:solidFill>
                          <a:latin typeface="Calibri"/>
                          <a:ea typeface="Calibri"/>
                          <a:cs typeface="Calibri"/>
                          <a:sym typeface="Calibri"/>
                        </a:rPr>
                        <a:t>tâches</a:t>
                      </a:r>
                      <a:r>
                        <a:rPr lang="fr" sz="1100" u="none" strike="noStrike" cap="none">
                          <a:solidFill>
                            <a:srgbClr val="000000"/>
                          </a:solidFill>
                          <a:latin typeface="Calibri"/>
                          <a:ea typeface="Calibri"/>
                          <a:cs typeface="Calibri"/>
                          <a:sym typeface="Calibri"/>
                        </a:rPr>
                        <a:t> et le </a:t>
                      </a:r>
                      <a:r>
                        <a:rPr lang="fr" sz="1100" b="1" u="none" strike="noStrike" cap="none">
                          <a:solidFill>
                            <a:srgbClr val="000000"/>
                          </a:solidFill>
                          <a:latin typeface="Calibri"/>
                          <a:ea typeface="Calibri"/>
                          <a:cs typeface="Calibri"/>
                          <a:sym typeface="Calibri"/>
                        </a:rPr>
                        <a:t>projet</a:t>
                      </a:r>
                      <a:r>
                        <a:rPr lang="fr" sz="1100" u="none" strike="noStrike" cap="none">
                          <a:solidFill>
                            <a:srgbClr val="000000"/>
                          </a:solidFill>
                          <a:latin typeface="Calibri"/>
                          <a:ea typeface="Calibri"/>
                          <a:cs typeface="Calibri"/>
                          <a:sym typeface="Calibri"/>
                        </a:rPr>
                        <a:t>, restent d’actualité, pour une pédagogie qui considère l’apprenant comme un acteur social.</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On parle de </a:t>
                      </a:r>
                      <a:r>
                        <a:rPr lang="fr" sz="1100" b="1" u="none" strike="noStrike" cap="none">
                          <a:solidFill>
                            <a:srgbClr val="000000"/>
                          </a:solidFill>
                          <a:latin typeface="Calibri"/>
                          <a:ea typeface="Calibri"/>
                          <a:cs typeface="Calibri"/>
                          <a:sym typeface="Calibri"/>
                        </a:rPr>
                        <a:t>projet final</a:t>
                      </a:r>
                      <a:r>
                        <a:rPr lang="fr" sz="1100" u="none" strike="noStrike" cap="none">
                          <a:solidFill>
                            <a:srgbClr val="000000"/>
                          </a:solidFill>
                          <a:latin typeface="Calibri"/>
                          <a:ea typeface="Calibri"/>
                          <a:cs typeface="Calibri"/>
                          <a:sym typeface="Calibri"/>
                        </a:rPr>
                        <a:t>, plutôt que de tâche, pour insister sur le fait que le projet </a:t>
                      </a:r>
                      <a:r>
                        <a:rPr lang="fr" sz="1100">
                          <a:latin typeface="Calibri"/>
                          <a:ea typeface="Calibri"/>
                          <a:cs typeface="Calibri"/>
                          <a:sym typeface="Calibri"/>
                        </a:rPr>
                        <a:t>est au coeur de la séquence </a:t>
                      </a:r>
                      <a:r>
                        <a:rPr lang="fr" sz="1100" u="none" strike="noStrike" cap="none">
                          <a:solidFill>
                            <a:srgbClr val="000000"/>
                          </a:solidFill>
                          <a:latin typeface="Calibri"/>
                          <a:ea typeface="Calibri"/>
                          <a:cs typeface="Calibri"/>
                          <a:sym typeface="Calibri"/>
                        </a:rPr>
                        <a:t>(</a:t>
                      </a:r>
                      <a:r>
                        <a:rPr lang="fr" sz="1100" b="1" u="none" strike="noStrike" cap="none">
                          <a:solidFill>
                            <a:srgbClr val="000000"/>
                          </a:solidFill>
                          <a:latin typeface="Calibri"/>
                          <a:ea typeface="Calibri"/>
                          <a:cs typeface="Calibri"/>
                          <a:sym typeface="Calibri"/>
                        </a:rPr>
                        <a:t>pédagogie de projet</a:t>
                      </a:r>
                      <a:r>
                        <a:rPr lang="fr" sz="1100" u="none" strike="noStrike" cap="none">
                          <a:solidFill>
                            <a:srgbClr val="000000"/>
                          </a:solidFill>
                          <a:latin typeface="Calibri"/>
                          <a:ea typeface="Calibri"/>
                          <a:cs typeface="Calibri"/>
                          <a:sym typeface="Calibri"/>
                        </a:rPr>
                        <a:t>)</a:t>
                      </a:r>
                      <a:r>
                        <a:rPr lang="fr" sz="1100">
                          <a:latin typeface="Calibri"/>
                          <a:ea typeface="Calibri"/>
                          <a:cs typeface="Calibri"/>
                          <a:sym typeface="Calibri"/>
                        </a:rPr>
                        <a:t>, venant ainsi renforcer la perspective  actionnelle.</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1"/>
                  </a:ext>
                </a:extLst>
              </a:tr>
              <a:tr h="569850">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Activités langagières</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Les </a:t>
                      </a:r>
                      <a:r>
                        <a:rPr lang="fr" sz="1100" b="1" u="none" strike="noStrike" cap="none">
                          <a:solidFill>
                            <a:srgbClr val="000000"/>
                          </a:solidFill>
                          <a:latin typeface="Calibri"/>
                          <a:ea typeface="Calibri"/>
                          <a:cs typeface="Calibri"/>
                          <a:sym typeface="Calibri"/>
                        </a:rPr>
                        <a:t>sept activités langagières</a:t>
                      </a:r>
                      <a:r>
                        <a:rPr lang="fr" sz="1100" u="none" strike="noStrike" cap="none">
                          <a:solidFill>
                            <a:srgbClr val="000000"/>
                          </a:solidFill>
                          <a:latin typeface="Calibri"/>
                          <a:ea typeface="Calibri"/>
                          <a:cs typeface="Calibri"/>
                          <a:sym typeface="Calibri"/>
                        </a:rPr>
                        <a:t> sont présentes dans les programmes, cinq sont soumises à évaluation obligatoire de fin de cycle.</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Les </a:t>
                      </a:r>
                      <a:r>
                        <a:rPr lang="fr" sz="1100" b="1" u="none" strike="noStrike" cap="none">
                          <a:solidFill>
                            <a:srgbClr val="000000"/>
                          </a:solidFill>
                          <a:latin typeface="Calibri"/>
                          <a:ea typeface="Calibri"/>
                          <a:cs typeface="Calibri"/>
                          <a:sym typeface="Calibri"/>
                        </a:rPr>
                        <a:t>activités langagières s</a:t>
                      </a:r>
                      <a:r>
                        <a:rPr lang="fr" sz="1100" u="none" strike="noStrike" cap="none">
                          <a:solidFill>
                            <a:srgbClr val="000000"/>
                          </a:solidFill>
                          <a:latin typeface="Calibri"/>
                          <a:ea typeface="Calibri"/>
                          <a:cs typeface="Calibri"/>
                          <a:sym typeface="Calibri"/>
                        </a:rPr>
                        <a:t>ont regroupées en trois catégories : </a:t>
                      </a:r>
                      <a:r>
                        <a:rPr lang="fr" sz="1100" b="1" u="none" strike="noStrike" cap="none">
                          <a:solidFill>
                            <a:srgbClr val="000000"/>
                          </a:solidFill>
                          <a:latin typeface="Calibri"/>
                          <a:ea typeface="Calibri"/>
                          <a:cs typeface="Calibri"/>
                          <a:sym typeface="Calibri"/>
                        </a:rPr>
                        <a:t>réception, production, interaction/médiation</a:t>
                      </a:r>
                      <a:r>
                        <a:rPr lang="fr" sz="1100" u="none" strike="noStrike" cap="none">
                          <a:solidFill>
                            <a:srgbClr val="000000"/>
                          </a:solidFill>
                          <a:latin typeface="Calibri"/>
                          <a:ea typeface="Calibri"/>
                          <a:cs typeface="Calibri"/>
                          <a:sym typeface="Calibri"/>
                        </a:rPr>
                        <a:t>.</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2"/>
                  </a:ext>
                </a:extLst>
              </a:tr>
              <a:tr h="913450">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Repères linguistiques</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La logique des </a:t>
                      </a:r>
                      <a:r>
                        <a:rPr lang="fr" sz="1100" b="1" u="none" strike="noStrike" cap="none">
                          <a:solidFill>
                            <a:srgbClr val="000000"/>
                          </a:solidFill>
                          <a:latin typeface="Calibri"/>
                          <a:ea typeface="Calibri"/>
                          <a:cs typeface="Calibri"/>
                          <a:sym typeface="Calibri"/>
                        </a:rPr>
                        <a:t>repères de progressivité</a:t>
                      </a:r>
                      <a:r>
                        <a:rPr lang="fr" sz="1100" u="none" strike="noStrike" cap="none">
                          <a:solidFill>
                            <a:srgbClr val="000000"/>
                          </a:solidFill>
                          <a:latin typeface="Calibri"/>
                          <a:ea typeface="Calibri"/>
                          <a:cs typeface="Calibri"/>
                          <a:sym typeface="Calibri"/>
                        </a:rPr>
                        <a:t> définis pour le collège est maintenue, avec des rappels des niveaux du </a:t>
                      </a:r>
                      <a:r>
                        <a:rPr lang="fr" sz="1100">
                          <a:latin typeface="Calibri"/>
                          <a:ea typeface="Calibri"/>
                          <a:cs typeface="Calibri"/>
                          <a:sym typeface="Calibri"/>
                        </a:rPr>
                        <a:t>CECRL </a:t>
                      </a:r>
                      <a:r>
                        <a:rPr lang="fr" sz="1100" u="none" strike="noStrike" cap="none">
                          <a:solidFill>
                            <a:srgbClr val="000000"/>
                          </a:solidFill>
                          <a:latin typeface="Calibri"/>
                          <a:ea typeface="Calibri"/>
                          <a:cs typeface="Calibri"/>
                          <a:sym typeface="Calibri"/>
                        </a:rPr>
                        <a:t> et des exemples précis de </a:t>
                      </a:r>
                      <a:r>
                        <a:rPr lang="fr" sz="1100" b="1" u="none" strike="noStrike" cap="none">
                          <a:solidFill>
                            <a:srgbClr val="000000"/>
                          </a:solidFill>
                          <a:latin typeface="Calibri"/>
                          <a:ea typeface="Calibri"/>
                          <a:cs typeface="Calibri"/>
                          <a:sym typeface="Calibri"/>
                        </a:rPr>
                        <a:t>ce que l’élève peut mobiliser</a:t>
                      </a:r>
                      <a:r>
                        <a:rPr lang="fr" sz="1100" u="none" strike="noStrike" cap="none">
                          <a:solidFill>
                            <a:srgbClr val="000000"/>
                          </a:solidFill>
                          <a:latin typeface="Calibri"/>
                          <a:ea typeface="Calibri"/>
                          <a:cs typeface="Calibri"/>
                          <a:sym typeface="Calibri"/>
                        </a:rPr>
                        <a:t>.</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Cette logique est directement intégrée aux programmes dans la partie </a:t>
                      </a:r>
                      <a:r>
                        <a:rPr lang="fr" sz="1100" b="1" u="none" strike="noStrike" cap="none">
                          <a:solidFill>
                            <a:srgbClr val="000000"/>
                          </a:solidFill>
                          <a:latin typeface="Calibri"/>
                          <a:ea typeface="Calibri"/>
                          <a:cs typeface="Calibri"/>
                          <a:sym typeface="Calibri"/>
                        </a:rPr>
                        <a:t>repères linguistiques</a:t>
                      </a:r>
                      <a:r>
                        <a:rPr lang="fr" sz="1100" u="none" strike="noStrike" cap="none">
                          <a:solidFill>
                            <a:srgbClr val="000000"/>
                          </a:solidFill>
                          <a:latin typeface="Calibri"/>
                          <a:ea typeface="Calibri"/>
                          <a:cs typeface="Calibri"/>
                          <a:sym typeface="Calibri"/>
                        </a:rPr>
                        <a:t>, et étendue aux</a:t>
                      </a:r>
                      <a:r>
                        <a:rPr lang="fr" sz="1100">
                          <a:latin typeface="Calibri"/>
                          <a:ea typeface="Calibri"/>
                          <a:cs typeface="Calibri"/>
                          <a:sym typeface="Calibri"/>
                        </a:rPr>
                        <a:t> </a:t>
                      </a:r>
                      <a:r>
                        <a:rPr lang="fr" sz="1100" u="none" strike="noStrike" cap="none">
                          <a:solidFill>
                            <a:srgbClr val="000000"/>
                          </a:solidFill>
                          <a:latin typeface="Calibri"/>
                          <a:ea typeface="Calibri"/>
                          <a:cs typeface="Calibri"/>
                          <a:sym typeface="Calibri"/>
                        </a:rPr>
                        <a:t>classes de lycée. On y trouve une déclinaison précise des </a:t>
                      </a:r>
                      <a:r>
                        <a:rPr lang="fr" sz="1100" b="1" u="none" strike="noStrike" cap="none">
                          <a:solidFill>
                            <a:srgbClr val="000000"/>
                          </a:solidFill>
                          <a:latin typeface="Calibri"/>
                          <a:ea typeface="Calibri"/>
                          <a:cs typeface="Calibri"/>
                          <a:sym typeface="Calibri"/>
                        </a:rPr>
                        <a:t>stratégies</a:t>
                      </a:r>
                      <a:r>
                        <a:rPr lang="fr" sz="1100" u="none" strike="noStrike" cap="none">
                          <a:solidFill>
                            <a:srgbClr val="000000"/>
                          </a:solidFill>
                          <a:latin typeface="Calibri"/>
                          <a:ea typeface="Calibri"/>
                          <a:cs typeface="Calibri"/>
                          <a:sym typeface="Calibri"/>
                        </a:rPr>
                        <a:t> et </a:t>
                      </a:r>
                      <a:r>
                        <a:rPr lang="fr" sz="1100" b="1" u="none" strike="noStrike" cap="none">
                          <a:solidFill>
                            <a:srgbClr val="000000"/>
                          </a:solidFill>
                          <a:latin typeface="Calibri"/>
                          <a:ea typeface="Calibri"/>
                          <a:cs typeface="Calibri"/>
                          <a:sym typeface="Calibri"/>
                        </a:rPr>
                        <a:t>actes langagiers</a:t>
                      </a:r>
                      <a:r>
                        <a:rPr lang="fr" sz="1100" u="none" strike="noStrike" cap="none">
                          <a:solidFill>
                            <a:srgbClr val="000000"/>
                          </a:solidFill>
                          <a:latin typeface="Calibri"/>
                          <a:ea typeface="Calibri"/>
                          <a:cs typeface="Calibri"/>
                          <a:sym typeface="Calibri"/>
                        </a:rPr>
                        <a:t> à mobiliser, pour chacune des trois </a:t>
                      </a:r>
                      <a:r>
                        <a:rPr lang="fr" sz="1100">
                          <a:latin typeface="Calibri"/>
                          <a:ea typeface="Calibri"/>
                          <a:cs typeface="Calibri"/>
                          <a:sym typeface="Calibri"/>
                        </a:rPr>
                        <a:t>catégories</a:t>
                      </a:r>
                      <a:r>
                        <a:rPr lang="fr" sz="1100" u="none" strike="noStrike" cap="none">
                          <a:solidFill>
                            <a:srgbClr val="000000"/>
                          </a:solidFill>
                          <a:latin typeface="Calibri"/>
                          <a:ea typeface="Calibri"/>
                          <a:cs typeface="Calibri"/>
                          <a:sym typeface="Calibri"/>
                        </a:rPr>
                        <a:t> d</a:t>
                      </a:r>
                      <a:r>
                        <a:rPr lang="fr" sz="1100">
                          <a:latin typeface="Calibri"/>
                          <a:ea typeface="Calibri"/>
                          <a:cs typeface="Calibri"/>
                          <a:sym typeface="Calibri"/>
                        </a:rPr>
                        <a:t>’activités langagières</a:t>
                      </a:r>
                      <a:r>
                        <a:rPr lang="fr" sz="1100" u="none" strike="noStrike" cap="none">
                          <a:solidFill>
                            <a:srgbClr val="000000"/>
                          </a:solidFill>
                          <a:latin typeface="Calibri"/>
                          <a:ea typeface="Calibri"/>
                          <a:cs typeface="Calibri"/>
                          <a:sym typeface="Calibri"/>
                        </a:rPr>
                        <a:t>.</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3"/>
                  </a:ext>
                </a:extLst>
              </a:tr>
              <a:tr h="613975">
                <a:tc>
                  <a:txBody>
                    <a:bodyPr/>
                    <a:lstStyle/>
                    <a:p>
                      <a:pPr marL="0" marR="0" lvl="0" indent="0" algn="l" rtl="0">
                        <a:lnSpc>
                          <a:spcPct val="107000"/>
                        </a:lnSpc>
                        <a:spcBef>
                          <a:spcPts val="0"/>
                        </a:spcBef>
                        <a:spcAft>
                          <a:spcPts val="0"/>
                        </a:spcAft>
                        <a:buNone/>
                      </a:pPr>
                      <a:r>
                        <a:rPr lang="fr" sz="1100" b="1" u="none" strike="noStrike" cap="none">
                          <a:solidFill>
                            <a:srgbClr val="000000"/>
                          </a:solidFill>
                          <a:latin typeface="Calibri"/>
                          <a:ea typeface="Calibri"/>
                          <a:cs typeface="Calibri"/>
                          <a:sym typeface="Calibri"/>
                        </a:rPr>
                        <a:t>Démarche spiralaire</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La </a:t>
                      </a:r>
                      <a:r>
                        <a:rPr lang="fr" sz="1100" b="1" u="none" strike="noStrike" cap="none">
                          <a:solidFill>
                            <a:srgbClr val="000000"/>
                          </a:solidFill>
                          <a:latin typeface="Calibri"/>
                          <a:ea typeface="Calibri"/>
                          <a:cs typeface="Calibri"/>
                          <a:sym typeface="Calibri"/>
                        </a:rPr>
                        <a:t>démarche spiralaire</a:t>
                      </a:r>
                      <a:r>
                        <a:rPr lang="fr" sz="1100" u="none" strike="noStrike" cap="none">
                          <a:solidFill>
                            <a:srgbClr val="000000"/>
                          </a:solidFill>
                          <a:latin typeface="Calibri"/>
                          <a:ea typeface="Calibri"/>
                          <a:cs typeface="Calibri"/>
                          <a:sym typeface="Calibri"/>
                        </a:rPr>
                        <a:t> reste préconisée pour assurer la remobilisation régulière des acquis linguistiques, et leur progression.</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marR="0" lvl="0" indent="0" algn="l" rtl="0">
                        <a:lnSpc>
                          <a:spcPct val="107000"/>
                        </a:lnSpc>
                        <a:spcBef>
                          <a:spcPts val="0"/>
                        </a:spcBef>
                        <a:spcAft>
                          <a:spcPts val="0"/>
                        </a:spcAft>
                        <a:buNone/>
                      </a:pPr>
                      <a:r>
                        <a:rPr lang="fr" sz="1100" u="none" strike="noStrike" cap="none">
                          <a:solidFill>
                            <a:srgbClr val="000000"/>
                          </a:solidFill>
                          <a:latin typeface="Calibri"/>
                          <a:ea typeface="Calibri"/>
                          <a:cs typeface="Calibri"/>
                          <a:sym typeface="Calibri"/>
                        </a:rPr>
                        <a:t>Cette démarche spiralaire </a:t>
                      </a:r>
                      <a:r>
                        <a:rPr lang="fr" sz="1100">
                          <a:latin typeface="Calibri"/>
                          <a:ea typeface="Calibri"/>
                          <a:cs typeface="Calibri"/>
                          <a:sym typeface="Calibri"/>
                        </a:rPr>
                        <a:t>s’appuie sur des </a:t>
                      </a:r>
                      <a:r>
                        <a:rPr lang="fr" sz="1100" b="1" u="none" strike="noStrike" cap="none">
                          <a:solidFill>
                            <a:srgbClr val="000000"/>
                          </a:solidFill>
                          <a:latin typeface="Calibri"/>
                          <a:ea typeface="Calibri"/>
                          <a:cs typeface="Calibri"/>
                          <a:sym typeface="Calibri"/>
                        </a:rPr>
                        <a:t>outils linguistiques</a:t>
                      </a:r>
                      <a:r>
                        <a:rPr lang="fr" sz="1100" u="none" strike="noStrike" cap="none">
                          <a:solidFill>
                            <a:srgbClr val="000000"/>
                          </a:solidFill>
                          <a:latin typeface="Calibri"/>
                          <a:ea typeface="Calibri"/>
                          <a:cs typeface="Calibri"/>
                          <a:sym typeface="Calibri"/>
                        </a:rPr>
                        <a:t> (phonologie / </a:t>
                      </a:r>
                      <a:r>
                        <a:rPr lang="fr" sz="1100" b="1" u="none" strike="noStrike" cap="none">
                          <a:solidFill>
                            <a:srgbClr val="000000"/>
                          </a:solidFill>
                          <a:latin typeface="Calibri"/>
                          <a:ea typeface="Calibri"/>
                          <a:cs typeface="Calibri"/>
                          <a:sym typeface="Calibri"/>
                        </a:rPr>
                        <a:t>prosodie</a:t>
                      </a:r>
                      <a:r>
                        <a:rPr lang="fr" sz="1100" u="none" strike="noStrike" cap="none">
                          <a:solidFill>
                            <a:srgbClr val="000000"/>
                          </a:solidFill>
                          <a:latin typeface="Calibri"/>
                          <a:ea typeface="Calibri"/>
                          <a:cs typeface="Calibri"/>
                          <a:sym typeface="Calibri"/>
                        </a:rPr>
                        <a:t>, lexique, grammaire) indicatifs.</a:t>
                      </a:r>
                      <a:endParaRPr sz="1100" u="none" strike="noStrike" cap="none">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4"/>
                  </a:ext>
                </a:extLst>
              </a:tr>
              <a:tr h="613975">
                <a:tc>
                  <a:txBody>
                    <a:bodyPr/>
                    <a:lstStyle/>
                    <a:p>
                      <a:pPr marL="0" marR="0" lvl="0" indent="0" algn="l" rtl="0">
                        <a:lnSpc>
                          <a:spcPct val="107000"/>
                        </a:lnSpc>
                        <a:spcBef>
                          <a:spcPts val="0"/>
                        </a:spcBef>
                        <a:spcAft>
                          <a:spcPts val="0"/>
                        </a:spcAft>
                        <a:buNone/>
                      </a:pPr>
                      <a:r>
                        <a:rPr lang="fr" sz="1100" b="1">
                          <a:latin typeface="Calibri"/>
                          <a:ea typeface="Calibri"/>
                          <a:cs typeface="Calibri"/>
                          <a:sym typeface="Calibri"/>
                        </a:rPr>
                        <a:t>Evaluation</a:t>
                      </a:r>
                      <a:endParaRPr sz="1100" b="1" u="none" strike="noStrike" cap="none">
                        <a:solidFill>
                          <a:srgbClr val="000000"/>
                        </a:solidFill>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a:latin typeface="Calibri"/>
                          <a:ea typeface="Calibri"/>
                          <a:cs typeface="Calibri"/>
                          <a:sym typeface="Calibri"/>
                        </a:rPr>
                        <a:t>Les principes de l’évaluation par activités langagières restent inchangés. Les grilles officielles restent de mise.</a:t>
                      </a:r>
                      <a:endParaRPr sz="1100" u="none" strike="noStrike" cap="none">
                        <a:solidFill>
                          <a:srgbClr val="000000"/>
                        </a:solidFill>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marR="0" lvl="0" indent="0" algn="l" rtl="0">
                        <a:lnSpc>
                          <a:spcPct val="107000"/>
                        </a:lnSpc>
                        <a:spcBef>
                          <a:spcPts val="0"/>
                        </a:spcBef>
                        <a:spcAft>
                          <a:spcPts val="0"/>
                        </a:spcAft>
                        <a:buNone/>
                      </a:pPr>
                      <a:r>
                        <a:rPr lang="fr" sz="1100">
                          <a:latin typeface="Calibri"/>
                          <a:ea typeface="Calibri"/>
                          <a:cs typeface="Calibri"/>
                          <a:sym typeface="Calibri"/>
                        </a:rPr>
                        <a:t>Pour le collège: le socle est en cours de ré-écriture.</a:t>
                      </a:r>
                      <a:endParaRPr sz="1100" u="none" strike="noStrike" cap="none">
                        <a:solidFill>
                          <a:srgbClr val="000000"/>
                        </a:solidFill>
                        <a:latin typeface="Calibri"/>
                        <a:ea typeface="Calibri"/>
                        <a:cs typeface="Calibri"/>
                        <a:sym typeface="Calibri"/>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2203704" y="273844"/>
            <a:ext cx="6311646" cy="895267"/>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fr" sz="3070" b="1">
                <a:latin typeface="Arial"/>
                <a:ea typeface="Arial"/>
                <a:cs typeface="Arial"/>
                <a:sym typeface="Arial"/>
              </a:rPr>
              <a:t>Les 3 fondamentaux des programmes</a:t>
            </a:r>
            <a:endParaRPr sz="3070" b="1">
              <a:latin typeface="Arial"/>
              <a:ea typeface="Arial"/>
              <a:cs typeface="Arial"/>
              <a:sym typeface="Arial"/>
            </a:endParaRPr>
          </a:p>
        </p:txBody>
      </p:sp>
      <p:sp>
        <p:nvSpPr>
          <p:cNvPr id="272" name="Google Shape;272;p44"/>
          <p:cNvSpPr txBox="1">
            <a:spLocks noGrp="1"/>
          </p:cNvSpPr>
          <p:nvPr>
            <p:ph type="body" idx="1"/>
          </p:nvPr>
        </p:nvSpPr>
        <p:spPr>
          <a:xfrm>
            <a:off x="650550" y="1374193"/>
            <a:ext cx="5113800" cy="3022200"/>
          </a:xfrm>
          <a:prstGeom prst="rect">
            <a:avLst/>
          </a:prstGeom>
          <a:noFill/>
          <a:ln>
            <a:noFill/>
          </a:ln>
        </p:spPr>
        <p:txBody>
          <a:bodyPr spcFirstLastPara="1" wrap="square" lIns="68575" tIns="34275" rIns="68575" bIns="34275" anchor="t" anchorCtr="0">
            <a:normAutofit lnSpcReduction="10000"/>
          </a:bodyPr>
          <a:lstStyle/>
          <a:p>
            <a:pPr marL="177800" lvl="0" indent="-171450" algn="l" rtl="0">
              <a:lnSpc>
                <a:spcPct val="90000"/>
              </a:lnSpc>
              <a:spcBef>
                <a:spcPts val="0"/>
              </a:spcBef>
              <a:spcAft>
                <a:spcPts val="0"/>
              </a:spcAft>
              <a:buClr>
                <a:schemeClr val="dk1"/>
              </a:buClr>
              <a:buSzPts val="2100"/>
              <a:buChar char="•"/>
            </a:pPr>
            <a:r>
              <a:rPr lang="fr" b="1">
                <a:latin typeface="Arial"/>
                <a:ea typeface="Arial"/>
                <a:cs typeface="Arial"/>
                <a:sym typeface="Arial"/>
              </a:rPr>
              <a:t>Progressivité :</a:t>
            </a:r>
            <a:r>
              <a:rPr lang="fr">
                <a:latin typeface="Arial"/>
                <a:ea typeface="Arial"/>
                <a:cs typeface="Arial"/>
                <a:sym typeface="Arial"/>
              </a:rPr>
              <a:t> éviter le piétinement linguistique et culturel</a:t>
            </a:r>
            <a:endParaRPr>
              <a:latin typeface="Arial"/>
              <a:ea typeface="Arial"/>
              <a:cs typeface="Arial"/>
              <a:sym typeface="Arial"/>
            </a:endParaRPr>
          </a:p>
          <a:p>
            <a:pPr marL="457200" lvl="0" indent="0" algn="l" rtl="0">
              <a:lnSpc>
                <a:spcPct val="90000"/>
              </a:lnSpc>
              <a:spcBef>
                <a:spcPts val="0"/>
              </a:spcBef>
              <a:spcAft>
                <a:spcPts val="0"/>
              </a:spcAft>
              <a:buNone/>
            </a:pPr>
            <a:endParaRPr>
              <a:latin typeface="Arial"/>
              <a:ea typeface="Arial"/>
              <a:cs typeface="Arial"/>
              <a:sym typeface="Arial"/>
            </a:endParaRPr>
          </a:p>
          <a:p>
            <a:pPr marL="177800" lvl="0" indent="-171450" algn="l" rtl="0">
              <a:lnSpc>
                <a:spcPct val="90000"/>
              </a:lnSpc>
              <a:spcBef>
                <a:spcPts val="0"/>
              </a:spcBef>
              <a:spcAft>
                <a:spcPts val="0"/>
              </a:spcAft>
              <a:buClr>
                <a:schemeClr val="dk1"/>
              </a:buClr>
              <a:buSzPts val="2100"/>
              <a:buChar char="•"/>
            </a:pPr>
            <a:r>
              <a:rPr lang="fr" b="1">
                <a:latin typeface="Arial"/>
                <a:ea typeface="Arial"/>
                <a:cs typeface="Arial"/>
                <a:sym typeface="Arial"/>
              </a:rPr>
              <a:t>Ambition :</a:t>
            </a:r>
            <a:r>
              <a:rPr lang="fr">
                <a:latin typeface="Arial"/>
                <a:ea typeface="Arial"/>
                <a:cs typeface="Arial"/>
                <a:sym typeface="Arial"/>
              </a:rPr>
              <a:t> varier et renforcer les entrées culturelles</a:t>
            </a:r>
            <a:endParaRPr>
              <a:latin typeface="Arial"/>
              <a:ea typeface="Arial"/>
              <a:cs typeface="Arial"/>
              <a:sym typeface="Arial"/>
            </a:endParaRPr>
          </a:p>
          <a:p>
            <a:pPr marL="457200" lvl="0" indent="0" algn="l" rtl="0">
              <a:lnSpc>
                <a:spcPct val="90000"/>
              </a:lnSpc>
              <a:spcBef>
                <a:spcPts val="0"/>
              </a:spcBef>
              <a:spcAft>
                <a:spcPts val="0"/>
              </a:spcAft>
              <a:buNone/>
            </a:pPr>
            <a:endParaRPr>
              <a:latin typeface="Arial"/>
              <a:ea typeface="Arial"/>
              <a:cs typeface="Arial"/>
              <a:sym typeface="Arial"/>
            </a:endParaRPr>
          </a:p>
          <a:p>
            <a:pPr marL="177800" lvl="0" indent="-171450" algn="l" rtl="0">
              <a:lnSpc>
                <a:spcPct val="90000"/>
              </a:lnSpc>
              <a:spcBef>
                <a:spcPts val="0"/>
              </a:spcBef>
              <a:spcAft>
                <a:spcPts val="0"/>
              </a:spcAft>
              <a:buClr>
                <a:schemeClr val="dk1"/>
              </a:buClr>
              <a:buSzPts val="2100"/>
              <a:buChar char="•"/>
            </a:pPr>
            <a:r>
              <a:rPr lang="fr" b="1">
                <a:latin typeface="Arial"/>
                <a:ea typeface="Arial"/>
                <a:cs typeface="Arial"/>
                <a:sym typeface="Arial"/>
              </a:rPr>
              <a:t>Articulation :</a:t>
            </a:r>
            <a:r>
              <a:rPr lang="fr">
                <a:latin typeface="Arial"/>
                <a:ea typeface="Arial"/>
                <a:cs typeface="Arial"/>
                <a:sym typeface="Arial"/>
              </a:rPr>
              <a:t> articuler entre elles les différentes composantes de l’apprentissage des langues vivantes (langue, culture, communication, activités langagières)</a:t>
            </a:r>
            <a:endParaRPr/>
          </a:p>
        </p:txBody>
      </p:sp>
      <p:sp>
        <p:nvSpPr>
          <p:cNvPr id="273" name="Google Shape;273;p44"/>
          <p:cNvSpPr/>
          <p:nvPr/>
        </p:nvSpPr>
        <p:spPr>
          <a:xfrm rot="-1412402">
            <a:off x="5522605" y="1721695"/>
            <a:ext cx="3664630" cy="1700131"/>
          </a:xfrm>
          <a:prstGeom prst="cloud">
            <a:avLst/>
          </a:prstGeom>
          <a:solidFill>
            <a:srgbClr val="8EA9DB"/>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fr" sz="2400" b="1" i="0" u="none" strike="noStrike" cap="none">
                <a:solidFill>
                  <a:schemeClr val="dk1"/>
                </a:solidFill>
                <a:latin typeface="Arial"/>
                <a:ea typeface="Arial"/>
                <a:cs typeface="Arial"/>
                <a:sym typeface="Arial"/>
              </a:rPr>
              <a:t>… sans oublier le plaisir… et l’effort</a:t>
            </a:r>
            <a:endParaRPr sz="400" b="1" i="0" u="none" strike="noStrike" cap="none">
              <a:solidFill>
                <a:srgbClr val="000000"/>
              </a:solidFill>
              <a:latin typeface="Arial"/>
              <a:ea typeface="Arial"/>
              <a:cs typeface="Arial"/>
              <a:sym typeface="Arial"/>
            </a:endParaRPr>
          </a:p>
        </p:txBody>
      </p:sp>
      <p:pic>
        <p:nvPicPr>
          <p:cNvPr id="274" name="Google Shape;274;p44"/>
          <p:cNvPicPr preferRelativeResize="0"/>
          <p:nvPr/>
        </p:nvPicPr>
        <p:blipFill rotWithShape="1">
          <a:blip r:embed="rId3">
            <a:alphaModFix/>
          </a:blip>
          <a:srcRect/>
          <a:stretch/>
        </p:blipFill>
        <p:spPr>
          <a:xfrm>
            <a:off x="0" y="0"/>
            <a:ext cx="1615580" cy="10851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428250" y="2306425"/>
            <a:ext cx="36576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fr" b="1">
                <a:latin typeface="Arial"/>
                <a:ea typeface="Arial"/>
                <a:cs typeface="Arial"/>
                <a:sym typeface="Arial"/>
              </a:rPr>
              <a:t>PROGRESSIVITÉ</a:t>
            </a:r>
            <a:endParaRPr b="1">
              <a:latin typeface="Arial"/>
              <a:ea typeface="Arial"/>
              <a:cs typeface="Arial"/>
              <a:sym typeface="Arial"/>
            </a:endParaRPr>
          </a:p>
        </p:txBody>
      </p:sp>
      <p:pic>
        <p:nvPicPr>
          <p:cNvPr id="280" name="Google Shape;280;p45" title="ChatGPT Image 7 avr. 2025, 09_34_51.png"/>
          <p:cNvPicPr preferRelativeResize="0"/>
          <p:nvPr/>
        </p:nvPicPr>
        <p:blipFill>
          <a:blip r:embed="rId3">
            <a:alphaModFix/>
          </a:blip>
          <a:stretch>
            <a:fillRect/>
          </a:stretch>
        </p:blipFill>
        <p:spPr>
          <a:xfrm>
            <a:off x="4424075" y="366850"/>
            <a:ext cx="4547625" cy="4547625"/>
          </a:xfrm>
          <a:prstGeom prst="rect">
            <a:avLst/>
          </a:prstGeom>
          <a:noFill/>
          <a:ln>
            <a:noFill/>
          </a:ln>
        </p:spPr>
      </p:pic>
      <p:pic>
        <p:nvPicPr>
          <p:cNvPr id="281" name="Google Shape;281;p45"/>
          <p:cNvPicPr preferRelativeResize="0"/>
          <p:nvPr/>
        </p:nvPicPr>
        <p:blipFill rotWithShape="1">
          <a:blip r:embed="rId4">
            <a:alphaModFix/>
          </a:blip>
          <a:srcRect/>
          <a:stretch/>
        </p:blipFill>
        <p:spPr>
          <a:xfrm>
            <a:off x="0" y="0"/>
            <a:ext cx="1615580" cy="1085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286" name="Google Shape;286;p46"/>
          <p:cNvGraphicFramePr/>
          <p:nvPr/>
        </p:nvGraphicFramePr>
        <p:xfrm>
          <a:off x="3234675" y="313025"/>
          <a:ext cx="5518100" cy="2139200"/>
        </p:xfrm>
        <a:graphic>
          <a:graphicData uri="http://schemas.openxmlformats.org/drawingml/2006/table">
            <a:tbl>
              <a:tblPr>
                <a:noFill/>
                <a:tableStyleId>{2241B282-9EC8-415F-83B3-40FF88E4DC72}</a:tableStyleId>
              </a:tblPr>
              <a:tblGrid>
                <a:gridCol w="439250">
                  <a:extLst>
                    <a:ext uri="{9D8B030D-6E8A-4147-A177-3AD203B41FA5}">
                      <a16:colId xmlns:a16="http://schemas.microsoft.com/office/drawing/2014/main" val="20000"/>
                    </a:ext>
                  </a:extLst>
                </a:gridCol>
                <a:gridCol w="2539425">
                  <a:extLst>
                    <a:ext uri="{9D8B030D-6E8A-4147-A177-3AD203B41FA5}">
                      <a16:colId xmlns:a16="http://schemas.microsoft.com/office/drawing/2014/main" val="20001"/>
                    </a:ext>
                  </a:extLst>
                </a:gridCol>
                <a:gridCol w="2539425">
                  <a:extLst>
                    <a:ext uri="{9D8B030D-6E8A-4147-A177-3AD203B41FA5}">
                      <a16:colId xmlns:a16="http://schemas.microsoft.com/office/drawing/2014/main" val="20002"/>
                    </a:ext>
                  </a:extLst>
                </a:gridCol>
              </a:tblGrid>
              <a:tr h="626100">
                <a:tc>
                  <a:txBody>
                    <a:bodyPr/>
                    <a:lstStyle/>
                    <a:p>
                      <a:pPr marL="0" lvl="0" indent="0" algn="ctr" rtl="0">
                        <a:lnSpc>
                          <a:spcPct val="115000"/>
                        </a:lnSpc>
                        <a:spcBef>
                          <a:spcPts val="0"/>
                        </a:spcBef>
                        <a:spcAft>
                          <a:spcPts val="0"/>
                        </a:spcAft>
                        <a:buNone/>
                      </a:pPr>
                      <a:r>
                        <a:rPr lang="fr" sz="1200"/>
                        <a:t> </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lvl="0" indent="0" algn="ctr" rtl="0">
                        <a:lnSpc>
                          <a:spcPct val="115000"/>
                        </a:lnSpc>
                        <a:spcBef>
                          <a:spcPts val="0"/>
                        </a:spcBef>
                        <a:spcAft>
                          <a:spcPts val="0"/>
                        </a:spcAft>
                        <a:buNone/>
                      </a:pPr>
                      <a:r>
                        <a:rPr lang="fr" sz="1200" b="1"/>
                        <a:t>LVB</a:t>
                      </a:r>
                      <a:endParaRPr sz="1200" b="1"/>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lvl="0" indent="0" algn="ctr" rtl="0">
                        <a:lnSpc>
                          <a:spcPct val="115000"/>
                        </a:lnSpc>
                        <a:spcBef>
                          <a:spcPts val="0"/>
                        </a:spcBef>
                        <a:spcAft>
                          <a:spcPts val="0"/>
                        </a:spcAft>
                        <a:buNone/>
                      </a:pPr>
                      <a:r>
                        <a:rPr lang="fr" sz="1200" b="1"/>
                        <a:t>LVA</a:t>
                      </a:r>
                      <a:endParaRPr sz="1200" b="1"/>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378275">
                <a:tc>
                  <a:txBody>
                    <a:bodyPr/>
                    <a:lstStyle/>
                    <a:p>
                      <a:pPr marL="0" lvl="0" indent="0" algn="ctr" rtl="0">
                        <a:lnSpc>
                          <a:spcPct val="115000"/>
                        </a:lnSpc>
                        <a:spcBef>
                          <a:spcPts val="0"/>
                        </a:spcBef>
                        <a:spcAft>
                          <a:spcPts val="0"/>
                        </a:spcAft>
                        <a:buNone/>
                      </a:pPr>
                      <a:r>
                        <a:rPr lang="fr" sz="1200" b="1"/>
                        <a:t>6</a:t>
                      </a:r>
                      <a:r>
                        <a:rPr lang="fr" sz="1200" b="1" baseline="30000"/>
                        <a:t>e</a:t>
                      </a:r>
                      <a:endParaRPr sz="1200" b="1" baseline="300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A1</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A1+</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1"/>
                  </a:ext>
                </a:extLst>
              </a:tr>
              <a:tr h="378275">
                <a:tc>
                  <a:txBody>
                    <a:bodyPr/>
                    <a:lstStyle/>
                    <a:p>
                      <a:pPr marL="0" lvl="0" indent="0" algn="ctr" rtl="0">
                        <a:lnSpc>
                          <a:spcPct val="115000"/>
                        </a:lnSpc>
                        <a:spcBef>
                          <a:spcPts val="0"/>
                        </a:spcBef>
                        <a:spcAft>
                          <a:spcPts val="0"/>
                        </a:spcAft>
                        <a:buNone/>
                      </a:pPr>
                      <a:r>
                        <a:rPr lang="fr" sz="1200" b="1"/>
                        <a:t>5</a:t>
                      </a:r>
                      <a:r>
                        <a:rPr lang="fr" sz="1200" b="1" baseline="30000"/>
                        <a:t>e</a:t>
                      </a:r>
                      <a:endParaRPr sz="1200" b="1" baseline="300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15000"/>
                        </a:lnSpc>
                        <a:spcBef>
                          <a:spcPts val="0"/>
                        </a:spcBef>
                        <a:spcAft>
                          <a:spcPts val="0"/>
                        </a:spcAft>
                        <a:buNone/>
                      </a:pPr>
                      <a:r>
                        <a:rPr lang="fr" sz="1200"/>
                        <a:t>A1+</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15000"/>
                        </a:lnSpc>
                        <a:spcBef>
                          <a:spcPts val="0"/>
                        </a:spcBef>
                        <a:spcAft>
                          <a:spcPts val="0"/>
                        </a:spcAft>
                        <a:buNone/>
                      </a:pPr>
                      <a:r>
                        <a:rPr lang="fr" sz="1200"/>
                        <a:t>A2</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2"/>
                  </a:ext>
                </a:extLst>
              </a:tr>
              <a:tr h="378275">
                <a:tc>
                  <a:txBody>
                    <a:bodyPr/>
                    <a:lstStyle/>
                    <a:p>
                      <a:pPr marL="0" lvl="0" indent="0" algn="ctr" rtl="0">
                        <a:lnSpc>
                          <a:spcPct val="115000"/>
                        </a:lnSpc>
                        <a:spcBef>
                          <a:spcPts val="0"/>
                        </a:spcBef>
                        <a:spcAft>
                          <a:spcPts val="0"/>
                        </a:spcAft>
                        <a:buNone/>
                      </a:pPr>
                      <a:r>
                        <a:rPr lang="fr" sz="1200" b="1"/>
                        <a:t>4</a:t>
                      </a:r>
                      <a:r>
                        <a:rPr lang="fr" sz="1200" b="1" baseline="30000"/>
                        <a:t>e</a:t>
                      </a:r>
                      <a:endParaRPr sz="1200" b="1" baseline="300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A1+</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A2+</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3"/>
                  </a:ext>
                </a:extLst>
              </a:tr>
              <a:tr h="378275">
                <a:tc>
                  <a:txBody>
                    <a:bodyPr/>
                    <a:lstStyle/>
                    <a:p>
                      <a:pPr marL="0" lvl="0" indent="0" algn="ctr" rtl="0">
                        <a:lnSpc>
                          <a:spcPct val="115000"/>
                        </a:lnSpc>
                        <a:spcBef>
                          <a:spcPts val="0"/>
                        </a:spcBef>
                        <a:spcAft>
                          <a:spcPts val="0"/>
                        </a:spcAft>
                        <a:buNone/>
                      </a:pPr>
                      <a:r>
                        <a:rPr lang="fr" sz="1200" b="1"/>
                        <a:t>3</a:t>
                      </a:r>
                      <a:r>
                        <a:rPr lang="fr" sz="1200" b="1" baseline="30000"/>
                        <a:t>e</a:t>
                      </a:r>
                      <a:endParaRPr sz="1200" b="1" baseline="300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15000"/>
                        </a:lnSpc>
                        <a:spcBef>
                          <a:spcPts val="0"/>
                        </a:spcBef>
                        <a:spcAft>
                          <a:spcPts val="0"/>
                        </a:spcAft>
                        <a:buNone/>
                      </a:pPr>
                      <a:r>
                        <a:rPr lang="fr" sz="1200"/>
                        <a:t>A2</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15000"/>
                        </a:lnSpc>
                        <a:spcBef>
                          <a:spcPts val="0"/>
                        </a:spcBef>
                        <a:spcAft>
                          <a:spcPts val="0"/>
                        </a:spcAft>
                        <a:buNone/>
                      </a:pPr>
                      <a:r>
                        <a:rPr lang="fr" sz="1200"/>
                        <a:t>B1</a:t>
                      </a:r>
                      <a:endParaRPr sz="1200"/>
                    </a:p>
                  </a:txBody>
                  <a:tcPr marL="66675" marR="66675" marT="1368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4"/>
                  </a:ext>
                </a:extLst>
              </a:tr>
            </a:tbl>
          </a:graphicData>
        </a:graphic>
      </p:graphicFrame>
      <p:pic>
        <p:nvPicPr>
          <p:cNvPr id="287" name="Google Shape;287;p46"/>
          <p:cNvPicPr preferRelativeResize="0"/>
          <p:nvPr/>
        </p:nvPicPr>
        <p:blipFill rotWithShape="1">
          <a:blip r:embed="rId3">
            <a:alphaModFix/>
          </a:blip>
          <a:srcRect/>
          <a:stretch/>
        </p:blipFill>
        <p:spPr>
          <a:xfrm>
            <a:off x="0" y="0"/>
            <a:ext cx="1615580" cy="1085182"/>
          </a:xfrm>
          <a:prstGeom prst="rect">
            <a:avLst/>
          </a:prstGeom>
          <a:noFill/>
          <a:ln>
            <a:noFill/>
          </a:ln>
        </p:spPr>
      </p:pic>
      <p:graphicFrame>
        <p:nvGraphicFramePr>
          <p:cNvPr id="288" name="Google Shape;288;p46"/>
          <p:cNvGraphicFramePr/>
          <p:nvPr/>
        </p:nvGraphicFramePr>
        <p:xfrm>
          <a:off x="66500" y="2712475"/>
          <a:ext cx="7795675" cy="2058800"/>
        </p:xfrm>
        <a:graphic>
          <a:graphicData uri="http://schemas.openxmlformats.org/drawingml/2006/table">
            <a:tbl>
              <a:tblPr>
                <a:noFill/>
                <a:tableStyleId>{2241B282-9EC8-415F-83B3-40FF88E4DC72}</a:tableStyleId>
              </a:tblPr>
              <a:tblGrid>
                <a:gridCol w="564525">
                  <a:extLst>
                    <a:ext uri="{9D8B030D-6E8A-4147-A177-3AD203B41FA5}">
                      <a16:colId xmlns:a16="http://schemas.microsoft.com/office/drawing/2014/main" val="20000"/>
                    </a:ext>
                  </a:extLst>
                </a:gridCol>
                <a:gridCol w="2459675">
                  <a:extLst>
                    <a:ext uri="{9D8B030D-6E8A-4147-A177-3AD203B41FA5}">
                      <a16:colId xmlns:a16="http://schemas.microsoft.com/office/drawing/2014/main" val="20001"/>
                    </a:ext>
                  </a:extLst>
                </a:gridCol>
                <a:gridCol w="2459675">
                  <a:extLst>
                    <a:ext uri="{9D8B030D-6E8A-4147-A177-3AD203B41FA5}">
                      <a16:colId xmlns:a16="http://schemas.microsoft.com/office/drawing/2014/main" val="20002"/>
                    </a:ext>
                  </a:extLst>
                </a:gridCol>
                <a:gridCol w="2311800">
                  <a:extLst>
                    <a:ext uri="{9D8B030D-6E8A-4147-A177-3AD203B41FA5}">
                      <a16:colId xmlns:a16="http://schemas.microsoft.com/office/drawing/2014/main" val="20003"/>
                    </a:ext>
                  </a:extLst>
                </a:gridCol>
              </a:tblGrid>
              <a:tr h="492125">
                <a:tc>
                  <a:txBody>
                    <a:bodyPr/>
                    <a:lstStyle/>
                    <a:p>
                      <a:pPr marL="0" lvl="0" indent="0" algn="ctr" rtl="0">
                        <a:lnSpc>
                          <a:spcPct val="115000"/>
                        </a:lnSpc>
                        <a:spcBef>
                          <a:spcPts val="0"/>
                        </a:spcBef>
                        <a:spcAft>
                          <a:spcPts val="0"/>
                        </a:spcAft>
                        <a:buNone/>
                      </a:pPr>
                      <a:r>
                        <a:rPr lang="fr" sz="1200"/>
                        <a:t> </a:t>
                      </a:r>
                      <a:endParaRPr sz="12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lvl="0" indent="0" algn="ctr" rtl="0">
                        <a:lnSpc>
                          <a:spcPct val="115000"/>
                        </a:lnSpc>
                        <a:spcBef>
                          <a:spcPts val="0"/>
                        </a:spcBef>
                        <a:spcAft>
                          <a:spcPts val="0"/>
                        </a:spcAft>
                        <a:buNone/>
                      </a:pPr>
                      <a:r>
                        <a:rPr lang="fr" sz="1200" b="1"/>
                        <a:t>LVB</a:t>
                      </a:r>
                      <a:endParaRPr sz="1200" b="1"/>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lvl="0" indent="0" algn="ctr" rtl="0">
                        <a:lnSpc>
                          <a:spcPct val="115000"/>
                        </a:lnSpc>
                        <a:spcBef>
                          <a:spcPts val="0"/>
                        </a:spcBef>
                        <a:spcAft>
                          <a:spcPts val="0"/>
                        </a:spcAft>
                        <a:buNone/>
                      </a:pPr>
                      <a:r>
                        <a:rPr lang="fr" sz="1200" b="1"/>
                        <a:t>LVA</a:t>
                      </a:r>
                      <a:endParaRPr sz="1200" b="1"/>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lvl="0" indent="0" algn="ctr" rtl="0">
                        <a:lnSpc>
                          <a:spcPct val="115000"/>
                        </a:lnSpc>
                        <a:spcBef>
                          <a:spcPts val="0"/>
                        </a:spcBef>
                        <a:spcAft>
                          <a:spcPts val="0"/>
                        </a:spcAft>
                        <a:buNone/>
                      </a:pPr>
                      <a:r>
                        <a:rPr lang="fr" sz="1200" b="1"/>
                        <a:t>LVC</a:t>
                      </a:r>
                      <a:endParaRPr sz="1200" b="1"/>
                    </a:p>
                  </a:txBody>
                  <a:tcPr marL="9525" marR="9525" marT="216000"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522225">
                <a:tc>
                  <a:txBody>
                    <a:bodyPr/>
                    <a:lstStyle/>
                    <a:p>
                      <a:pPr marL="0" lvl="0" indent="0" algn="ctr" rtl="0">
                        <a:lnSpc>
                          <a:spcPct val="115000"/>
                        </a:lnSpc>
                        <a:spcBef>
                          <a:spcPts val="0"/>
                        </a:spcBef>
                        <a:spcAft>
                          <a:spcPts val="0"/>
                        </a:spcAft>
                        <a:buNone/>
                      </a:pPr>
                      <a:r>
                        <a:rPr lang="fr" sz="1200" b="1"/>
                        <a:t>2</a:t>
                      </a:r>
                      <a:r>
                        <a:rPr lang="fr" sz="1200" b="1" baseline="30000"/>
                        <a:t>de</a:t>
                      </a:r>
                      <a:endParaRPr sz="1200" b="1" baseline="300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A2+</a:t>
                      </a:r>
                      <a:endParaRPr sz="12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B1+</a:t>
                      </a:r>
                      <a:endParaRPr sz="12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A1+</a:t>
                      </a:r>
                      <a:endParaRPr sz="1200"/>
                    </a:p>
                  </a:txBody>
                  <a:tcPr marL="9525" marR="9525" marT="216000"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1"/>
                  </a:ext>
                </a:extLst>
              </a:tr>
              <a:tr h="522225">
                <a:tc>
                  <a:txBody>
                    <a:bodyPr/>
                    <a:lstStyle/>
                    <a:p>
                      <a:pPr marL="0" lvl="0" indent="0" algn="ctr" rtl="0">
                        <a:lnSpc>
                          <a:spcPct val="115000"/>
                        </a:lnSpc>
                        <a:spcBef>
                          <a:spcPts val="0"/>
                        </a:spcBef>
                        <a:spcAft>
                          <a:spcPts val="0"/>
                        </a:spcAft>
                        <a:buNone/>
                      </a:pPr>
                      <a:r>
                        <a:rPr lang="fr" sz="1200" b="1"/>
                        <a:t>1</a:t>
                      </a:r>
                      <a:r>
                        <a:rPr lang="fr" sz="1200" b="1" baseline="30000"/>
                        <a:t>e</a:t>
                      </a:r>
                      <a:endParaRPr sz="1200" b="1" baseline="300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15000"/>
                        </a:lnSpc>
                        <a:spcBef>
                          <a:spcPts val="0"/>
                        </a:spcBef>
                        <a:spcAft>
                          <a:spcPts val="0"/>
                        </a:spcAft>
                        <a:buNone/>
                      </a:pPr>
                      <a:r>
                        <a:rPr lang="fr" sz="1200"/>
                        <a:t>B1</a:t>
                      </a:r>
                      <a:endParaRPr sz="12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15000"/>
                        </a:lnSpc>
                        <a:spcBef>
                          <a:spcPts val="0"/>
                        </a:spcBef>
                        <a:spcAft>
                          <a:spcPts val="0"/>
                        </a:spcAft>
                        <a:buNone/>
                      </a:pPr>
                      <a:r>
                        <a:rPr lang="fr" sz="1200"/>
                        <a:t>B1+</a:t>
                      </a:r>
                      <a:endParaRPr sz="12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15000"/>
                        </a:lnSpc>
                        <a:spcBef>
                          <a:spcPts val="0"/>
                        </a:spcBef>
                        <a:spcAft>
                          <a:spcPts val="0"/>
                        </a:spcAft>
                        <a:buNone/>
                      </a:pPr>
                      <a:r>
                        <a:rPr lang="fr" sz="1200"/>
                        <a:t>A2</a:t>
                      </a:r>
                      <a:endParaRPr sz="1200"/>
                    </a:p>
                  </a:txBody>
                  <a:tcPr marL="9525" marR="9525" marT="216000"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DD7EE"/>
                    </a:solidFill>
                  </a:tcPr>
                </a:tc>
                <a:extLst>
                  <a:ext uri="{0D108BD9-81ED-4DB2-BD59-A6C34878D82A}">
                    <a16:rowId xmlns:a16="http://schemas.microsoft.com/office/drawing/2014/main" val="10002"/>
                  </a:ext>
                </a:extLst>
              </a:tr>
              <a:tr h="522225">
                <a:tc>
                  <a:txBody>
                    <a:bodyPr/>
                    <a:lstStyle/>
                    <a:p>
                      <a:pPr marL="0" lvl="0" indent="0" algn="ctr" rtl="0">
                        <a:lnSpc>
                          <a:spcPct val="115000"/>
                        </a:lnSpc>
                        <a:spcBef>
                          <a:spcPts val="0"/>
                        </a:spcBef>
                        <a:spcAft>
                          <a:spcPts val="0"/>
                        </a:spcAft>
                        <a:buNone/>
                      </a:pPr>
                      <a:r>
                        <a:rPr lang="fr" sz="1200" b="1"/>
                        <a:t>T</a:t>
                      </a:r>
                      <a:r>
                        <a:rPr lang="fr" sz="1200" b="1" baseline="30000"/>
                        <a:t>le</a:t>
                      </a:r>
                      <a:endParaRPr sz="1200" b="1" baseline="300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B1</a:t>
                      </a:r>
                      <a:endParaRPr sz="12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B2</a:t>
                      </a:r>
                      <a:endParaRPr sz="1200"/>
                    </a:p>
                  </a:txBody>
                  <a:tcPr marL="66675" marR="66675" marT="216000" marB="2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tc>
                  <a:txBody>
                    <a:bodyPr/>
                    <a:lstStyle/>
                    <a:p>
                      <a:pPr marL="0" lvl="0" indent="0" algn="ctr" rtl="0">
                        <a:lnSpc>
                          <a:spcPct val="115000"/>
                        </a:lnSpc>
                        <a:spcBef>
                          <a:spcPts val="0"/>
                        </a:spcBef>
                        <a:spcAft>
                          <a:spcPts val="0"/>
                        </a:spcAft>
                        <a:buNone/>
                      </a:pPr>
                      <a:r>
                        <a:rPr lang="fr" sz="1200"/>
                        <a:t>A2+/B1</a:t>
                      </a:r>
                      <a:endParaRPr sz="1200"/>
                    </a:p>
                  </a:txBody>
                  <a:tcPr marL="9525" marR="9525" marT="216000"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9DB"/>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7678</Words>
  <Application>Microsoft Office PowerPoint</Application>
  <PresentationFormat>Affichage à l'écran (16:9)</PresentationFormat>
  <Paragraphs>517</Paragraphs>
  <Slides>29</Slides>
  <Notes>28</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29</vt:i4>
      </vt:variant>
    </vt:vector>
  </HeadingPairs>
  <TitlesOfParts>
    <vt:vector size="38" baseType="lpstr">
      <vt:lpstr>Calibri</vt:lpstr>
      <vt:lpstr>Times New Roman</vt:lpstr>
      <vt:lpstr>Noto Sans Symbols</vt:lpstr>
      <vt:lpstr>Arial</vt:lpstr>
      <vt:lpstr>Courgette</vt:lpstr>
      <vt:lpstr>Arial Narrow</vt:lpstr>
      <vt:lpstr>Simple Light</vt:lpstr>
      <vt:lpstr>Thème Office</vt:lpstr>
      <vt:lpstr>1_Thème Office</vt:lpstr>
      <vt:lpstr>Webinaire nouveaux programmes de LV collège et lycée</vt:lpstr>
      <vt:lpstr>Programme du webinaire</vt:lpstr>
      <vt:lpstr>Contexte des nouveaux programmes  Rentrées 2025 à 2028</vt:lpstr>
      <vt:lpstr>Calendrier de mise en oeuvre</vt:lpstr>
      <vt:lpstr>Ce qui change / ne change pas</vt:lpstr>
      <vt:lpstr>Ce qui change / ne change pas</vt:lpstr>
      <vt:lpstr>Les 3 fondamentaux des programmes</vt:lpstr>
      <vt:lpstr>PROGRESSIVITÉ</vt:lpstr>
      <vt:lpstr>Présentation PowerPoint</vt:lpstr>
      <vt:lpstr>Présentation PowerPoint</vt:lpstr>
      <vt:lpstr>AMBITION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ARTICULATION</vt:lpstr>
      <vt:lpstr>Articulation langue/culture</vt:lpstr>
      <vt:lpstr>Articulation entre activités langagières</vt:lpstr>
      <vt:lpstr>Articulation linguistique / communicationnel</vt:lpstr>
      <vt:lpstr>Articulation entre compétences linguistiques et transversales</vt:lpstr>
      <vt:lpstr>Articulation entre les modalités de travail et les différents outils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Webinaire nouveaux programmes de LV collège et lycée</dc:title>
  <dc:creator>Melanie Brehier</dc:creator>
  <cp:lastModifiedBy>BREHIER</cp:lastModifiedBy>
  <cp:revision>22</cp:revision>
  <dcterms:modified xsi:type="dcterms:W3CDTF">2025-06-24T06:07:53Z</dcterms:modified>
</cp:coreProperties>
</file>